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146845416" r:id="rId3"/>
    <p:sldId id="2146845305" r:id="rId4"/>
    <p:sldId id="2146845401" r:id="rId5"/>
    <p:sldId id="2146845308" r:id="rId6"/>
    <p:sldId id="2146845409" r:id="rId7"/>
    <p:sldId id="2146845417" r:id="rId8"/>
    <p:sldId id="2146845418" r:id="rId9"/>
    <p:sldId id="2146845407" r:id="rId10"/>
    <p:sldId id="2146845427" r:id="rId11"/>
    <p:sldId id="2146845672" r:id="rId12"/>
    <p:sldId id="2146845428" r:id="rId13"/>
    <p:sldId id="2146845424" r:id="rId14"/>
    <p:sldId id="2146845429" r:id="rId15"/>
    <p:sldId id="2146845430" r:id="rId16"/>
    <p:sldId id="2146845670" r:id="rId17"/>
    <p:sldId id="2146845402" r:id="rId18"/>
    <p:sldId id="2146845404" r:id="rId19"/>
    <p:sldId id="2146845413" r:id="rId20"/>
    <p:sldId id="2146845419" r:id="rId21"/>
    <p:sldId id="2146845410" r:id="rId22"/>
    <p:sldId id="2146845414" r:id="rId23"/>
    <p:sldId id="2146845421" r:id="rId24"/>
    <p:sldId id="2146845420" r:id="rId25"/>
    <p:sldId id="2146845671" r:id="rId2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F4F723-6E34-4604-8594-8DF052DD5B0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65D3F316-1C98-4793-8E5B-C7755085A184}">
      <dgm:prSet phldrT="[Tekst]"/>
      <dgm:spPr/>
      <dgm:t>
        <a:bodyPr/>
        <a:lstStyle/>
        <a:p>
          <a:r>
            <a:rPr lang="nb-NO" dirty="0"/>
            <a:t>Digital synlighet</a:t>
          </a:r>
        </a:p>
      </dgm:t>
    </dgm:pt>
    <dgm:pt modelId="{EAD1E156-AC07-4BB3-9F5F-F6C8B16C18BE}" type="parTrans" cxnId="{7076EF80-BDED-4A56-9DAC-94B7DAD031D8}">
      <dgm:prSet/>
      <dgm:spPr/>
      <dgm:t>
        <a:bodyPr/>
        <a:lstStyle/>
        <a:p>
          <a:endParaRPr lang="nb-NO"/>
        </a:p>
      </dgm:t>
    </dgm:pt>
    <dgm:pt modelId="{25B2C768-911F-4A29-ACFE-024CE1DEB1EC}" type="sibTrans" cxnId="{7076EF80-BDED-4A56-9DAC-94B7DAD031D8}">
      <dgm:prSet/>
      <dgm:spPr/>
      <dgm:t>
        <a:bodyPr/>
        <a:lstStyle/>
        <a:p>
          <a:endParaRPr lang="nb-NO"/>
        </a:p>
      </dgm:t>
    </dgm:pt>
    <dgm:pt modelId="{88B217A3-D13D-49AD-B8BC-C1F45DEE5DF4}">
      <dgm:prSet phldrT="[Tekst]"/>
      <dgm:spPr/>
      <dgm:t>
        <a:bodyPr/>
        <a:lstStyle/>
        <a:p>
          <a:r>
            <a:rPr lang="nb-NO" dirty="0"/>
            <a:t>Egen nettside</a:t>
          </a:r>
        </a:p>
      </dgm:t>
    </dgm:pt>
    <dgm:pt modelId="{3C54AABD-67D2-45AA-9EF9-B5CF7D3CEEA9}" type="parTrans" cxnId="{EB4FFBD9-ECD2-470C-B850-462FFC1EA687}">
      <dgm:prSet/>
      <dgm:spPr/>
      <dgm:t>
        <a:bodyPr/>
        <a:lstStyle/>
        <a:p>
          <a:endParaRPr lang="nb-NO"/>
        </a:p>
      </dgm:t>
    </dgm:pt>
    <dgm:pt modelId="{9266A7B0-DD97-4BCF-9B77-B4CD47415608}" type="sibTrans" cxnId="{EB4FFBD9-ECD2-470C-B850-462FFC1EA687}">
      <dgm:prSet/>
      <dgm:spPr/>
      <dgm:t>
        <a:bodyPr/>
        <a:lstStyle/>
        <a:p>
          <a:endParaRPr lang="nb-NO"/>
        </a:p>
      </dgm:t>
    </dgm:pt>
    <dgm:pt modelId="{4A391CE2-2F3C-41CD-8AAB-E3D1799F3FAA}">
      <dgm:prSet phldrT="[Tekst]"/>
      <dgm:spPr/>
      <dgm:t>
        <a:bodyPr/>
        <a:lstStyle/>
        <a:p>
          <a:r>
            <a:rPr lang="nb-NO" dirty="0"/>
            <a:t>Gode ambassadører</a:t>
          </a:r>
        </a:p>
      </dgm:t>
    </dgm:pt>
    <dgm:pt modelId="{92E20A32-FD96-4FA1-8EF4-FA570506619C}" type="parTrans" cxnId="{D7FFBC4B-9F91-4D70-AA0E-2B19F4FDABDB}">
      <dgm:prSet/>
      <dgm:spPr/>
      <dgm:t>
        <a:bodyPr/>
        <a:lstStyle/>
        <a:p>
          <a:endParaRPr lang="nb-NO"/>
        </a:p>
      </dgm:t>
    </dgm:pt>
    <dgm:pt modelId="{D3E16BF2-180F-43B6-914C-5D6A542C6F81}" type="sibTrans" cxnId="{D7FFBC4B-9F91-4D70-AA0E-2B19F4FDABDB}">
      <dgm:prSet/>
      <dgm:spPr/>
      <dgm:t>
        <a:bodyPr/>
        <a:lstStyle/>
        <a:p>
          <a:endParaRPr lang="nb-NO"/>
        </a:p>
      </dgm:t>
    </dgm:pt>
    <dgm:pt modelId="{3BAF6A10-8C14-4F64-8358-EE3E3E8DA5C5}">
      <dgm:prSet phldrT="[Tekst]"/>
      <dgm:spPr/>
      <dgm:t>
        <a:bodyPr/>
        <a:lstStyle/>
        <a:p>
          <a:r>
            <a:rPr lang="nb-NO" dirty="0"/>
            <a:t>Tiltak som skaper stolthet</a:t>
          </a:r>
        </a:p>
      </dgm:t>
    </dgm:pt>
    <dgm:pt modelId="{D8999E57-6418-4F39-9C02-9C02DA03E963}" type="parTrans" cxnId="{E4A2C6F9-D894-4B41-BC89-DD29887AE51D}">
      <dgm:prSet/>
      <dgm:spPr/>
      <dgm:t>
        <a:bodyPr/>
        <a:lstStyle/>
        <a:p>
          <a:endParaRPr lang="nb-NO"/>
        </a:p>
      </dgm:t>
    </dgm:pt>
    <dgm:pt modelId="{5A45EBD1-8ECB-4D25-BE20-C5FC8B2AEEA2}" type="sibTrans" cxnId="{E4A2C6F9-D894-4B41-BC89-DD29887AE51D}">
      <dgm:prSet/>
      <dgm:spPr/>
      <dgm:t>
        <a:bodyPr/>
        <a:lstStyle/>
        <a:p>
          <a:endParaRPr lang="nb-NO"/>
        </a:p>
      </dgm:t>
    </dgm:pt>
    <dgm:pt modelId="{75C70259-C131-479A-90AE-9EF97FDC12C1}">
      <dgm:prSet phldrT="[Tekst]"/>
      <dgm:spPr/>
      <dgm:t>
        <a:bodyPr/>
        <a:lstStyle/>
        <a:p>
          <a:r>
            <a:rPr lang="nb-NO" dirty="0"/>
            <a:t>Arena for formidling og ideutveksling</a:t>
          </a:r>
        </a:p>
      </dgm:t>
    </dgm:pt>
    <dgm:pt modelId="{62ACB04D-F66F-4E00-9331-859C3423BD4F}" type="parTrans" cxnId="{1CAC2C48-06DE-4165-AC06-27E7D12A1BA0}">
      <dgm:prSet/>
      <dgm:spPr/>
      <dgm:t>
        <a:bodyPr/>
        <a:lstStyle/>
        <a:p>
          <a:endParaRPr lang="nb-NO"/>
        </a:p>
      </dgm:t>
    </dgm:pt>
    <dgm:pt modelId="{7F5215F4-E46D-4C0B-84CD-7217595B5E72}" type="sibTrans" cxnId="{1CAC2C48-06DE-4165-AC06-27E7D12A1BA0}">
      <dgm:prSet/>
      <dgm:spPr/>
      <dgm:t>
        <a:bodyPr/>
        <a:lstStyle/>
        <a:p>
          <a:endParaRPr lang="nb-NO"/>
        </a:p>
      </dgm:t>
    </dgm:pt>
    <dgm:pt modelId="{4F1DE478-F1DF-46AE-8A74-0E252F2D337C}">
      <dgm:prSet phldrT="[Tekst]"/>
      <dgm:spPr/>
      <dgm:t>
        <a:bodyPr/>
        <a:lstStyle/>
        <a:p>
          <a:r>
            <a:rPr lang="nb-NO" dirty="0"/>
            <a:t>Strategisk posisjonering</a:t>
          </a:r>
        </a:p>
      </dgm:t>
    </dgm:pt>
    <dgm:pt modelId="{3A0C7B08-C96A-46FB-825E-180456EE4D38}" type="parTrans" cxnId="{C73E7D9A-659F-46B9-9839-00072B54C6C0}">
      <dgm:prSet/>
      <dgm:spPr/>
      <dgm:t>
        <a:bodyPr/>
        <a:lstStyle/>
        <a:p>
          <a:endParaRPr lang="nb-NO"/>
        </a:p>
      </dgm:t>
    </dgm:pt>
    <dgm:pt modelId="{924D5E60-EC40-413F-AB94-16A6EC4EED48}" type="sibTrans" cxnId="{C73E7D9A-659F-46B9-9839-00072B54C6C0}">
      <dgm:prSet/>
      <dgm:spPr/>
      <dgm:t>
        <a:bodyPr/>
        <a:lstStyle/>
        <a:p>
          <a:endParaRPr lang="nb-NO"/>
        </a:p>
      </dgm:t>
    </dgm:pt>
    <dgm:pt modelId="{9E34A772-B2D7-434C-8A44-1D02E1DEC51C}">
      <dgm:prSet phldrT="[Tekst]"/>
      <dgm:spPr/>
      <dgm:t>
        <a:bodyPr/>
        <a:lstStyle/>
        <a:p>
          <a:r>
            <a:rPr lang="nb-NO" dirty="0"/>
            <a:t>Nordisk batteribelte</a:t>
          </a:r>
        </a:p>
      </dgm:t>
    </dgm:pt>
    <dgm:pt modelId="{7648E991-DD35-43EE-B14B-E44A7DF79225}" type="parTrans" cxnId="{53E16B48-055C-4672-AA43-BF138C2FA4E6}">
      <dgm:prSet/>
      <dgm:spPr/>
      <dgm:t>
        <a:bodyPr/>
        <a:lstStyle/>
        <a:p>
          <a:endParaRPr lang="nb-NO"/>
        </a:p>
      </dgm:t>
    </dgm:pt>
    <dgm:pt modelId="{7AB1B698-6C72-4D00-ACF1-9C93EAAD8822}" type="sibTrans" cxnId="{53E16B48-055C-4672-AA43-BF138C2FA4E6}">
      <dgm:prSet/>
      <dgm:spPr/>
      <dgm:t>
        <a:bodyPr/>
        <a:lstStyle/>
        <a:p>
          <a:endParaRPr lang="nb-NO"/>
        </a:p>
      </dgm:t>
    </dgm:pt>
    <dgm:pt modelId="{E186E236-55E0-434B-BB02-94A810C3FAB2}">
      <dgm:prSet phldrT="[Tekst]"/>
      <dgm:spPr/>
      <dgm:t>
        <a:bodyPr/>
        <a:lstStyle/>
        <a:p>
          <a:r>
            <a:rPr lang="nb-NO" dirty="0"/>
            <a:t>Place branding kampanjer</a:t>
          </a:r>
        </a:p>
      </dgm:t>
    </dgm:pt>
    <dgm:pt modelId="{17BD5E83-EE60-48A9-9B61-06F4A335B2F6}" type="parTrans" cxnId="{5602499D-6AD6-4B35-89B1-D513145D8377}">
      <dgm:prSet/>
      <dgm:spPr/>
      <dgm:t>
        <a:bodyPr/>
        <a:lstStyle/>
        <a:p>
          <a:endParaRPr lang="nb-NO"/>
        </a:p>
      </dgm:t>
    </dgm:pt>
    <dgm:pt modelId="{42213924-4B5D-4EAF-A836-786B9F5C06C9}" type="sibTrans" cxnId="{5602499D-6AD6-4B35-89B1-D513145D8377}">
      <dgm:prSet/>
      <dgm:spPr/>
      <dgm:t>
        <a:bodyPr/>
        <a:lstStyle/>
        <a:p>
          <a:endParaRPr lang="nb-NO"/>
        </a:p>
      </dgm:t>
    </dgm:pt>
    <dgm:pt modelId="{BCE9711D-9509-4788-94FD-4CC55943F892}">
      <dgm:prSet phldrT="[Tekst]"/>
      <dgm:spPr/>
      <dgm:t>
        <a:bodyPr/>
        <a:lstStyle/>
        <a:p>
          <a:endParaRPr lang="nb-NO" dirty="0"/>
        </a:p>
      </dgm:t>
    </dgm:pt>
    <dgm:pt modelId="{103B0381-338F-4847-A08A-54A1D55F8BC1}" type="parTrans" cxnId="{B183699F-B0F0-47CF-A10F-5B2DCBEA57B7}">
      <dgm:prSet/>
      <dgm:spPr/>
      <dgm:t>
        <a:bodyPr/>
        <a:lstStyle/>
        <a:p>
          <a:endParaRPr lang="nb-NO"/>
        </a:p>
      </dgm:t>
    </dgm:pt>
    <dgm:pt modelId="{809829DD-D3EE-4747-A0E2-C482E06A2C15}" type="sibTrans" cxnId="{B183699F-B0F0-47CF-A10F-5B2DCBEA57B7}">
      <dgm:prSet/>
      <dgm:spPr/>
      <dgm:t>
        <a:bodyPr/>
        <a:lstStyle/>
        <a:p>
          <a:endParaRPr lang="nb-NO"/>
        </a:p>
      </dgm:t>
    </dgm:pt>
    <dgm:pt modelId="{25E3C387-2F77-4861-8D85-C05D4BF8D736}">
      <dgm:prSet phldrT="[Tekst]"/>
      <dgm:spPr/>
      <dgm:t>
        <a:bodyPr/>
        <a:lstStyle/>
        <a:p>
          <a:r>
            <a:rPr lang="nb-NO" dirty="0"/>
            <a:t>FNs migrasjonsbyrå</a:t>
          </a:r>
        </a:p>
      </dgm:t>
    </dgm:pt>
    <dgm:pt modelId="{93A05BCB-07EF-4536-A5EE-6AE56BC97FD7}" type="parTrans" cxnId="{21017950-514F-4D01-BA87-D4B728613758}">
      <dgm:prSet/>
      <dgm:spPr/>
      <dgm:t>
        <a:bodyPr/>
        <a:lstStyle/>
        <a:p>
          <a:endParaRPr lang="nb-NO"/>
        </a:p>
      </dgm:t>
    </dgm:pt>
    <dgm:pt modelId="{34E68B21-6024-4F9A-A7A7-FCEC471B34DC}" type="sibTrans" cxnId="{21017950-514F-4D01-BA87-D4B728613758}">
      <dgm:prSet/>
      <dgm:spPr/>
      <dgm:t>
        <a:bodyPr/>
        <a:lstStyle/>
        <a:p>
          <a:endParaRPr lang="nb-NO"/>
        </a:p>
      </dgm:t>
    </dgm:pt>
    <dgm:pt modelId="{86A27FDE-F5DF-49F2-B952-4A76ADA777C7}">
      <dgm:prSet phldrT="[Tekst]"/>
      <dgm:spPr/>
      <dgm:t>
        <a:bodyPr/>
        <a:lstStyle/>
        <a:p>
          <a:r>
            <a:rPr lang="nb-NO" dirty="0"/>
            <a:t>Kurs med bedrifter</a:t>
          </a:r>
        </a:p>
      </dgm:t>
    </dgm:pt>
    <dgm:pt modelId="{DF1B5864-33E7-424C-A0C1-0B1081FA4FB3}" type="parTrans" cxnId="{AECC513A-BFB2-4487-B72B-35251F33A040}">
      <dgm:prSet/>
      <dgm:spPr/>
      <dgm:t>
        <a:bodyPr/>
        <a:lstStyle/>
        <a:p>
          <a:endParaRPr lang="nb-NO"/>
        </a:p>
      </dgm:t>
    </dgm:pt>
    <dgm:pt modelId="{3FC2217A-6770-4978-A123-BAF85E6AA430}" type="sibTrans" cxnId="{AECC513A-BFB2-4487-B72B-35251F33A040}">
      <dgm:prSet/>
      <dgm:spPr/>
      <dgm:t>
        <a:bodyPr/>
        <a:lstStyle/>
        <a:p>
          <a:endParaRPr lang="nb-NO"/>
        </a:p>
      </dgm:t>
    </dgm:pt>
    <dgm:pt modelId="{F1B47893-3BB1-4B48-B619-E0AAD6898562}">
      <dgm:prSet phldrT="[Tekst]"/>
      <dgm:spPr/>
      <dgm:t>
        <a:bodyPr/>
        <a:lstStyle/>
        <a:p>
          <a:r>
            <a:rPr lang="nb-NO" dirty="0"/>
            <a:t>Venture </a:t>
          </a:r>
          <a:r>
            <a:rPr lang="nb-NO" dirty="0" err="1"/>
            <a:t>north</a:t>
          </a:r>
          <a:endParaRPr lang="nb-NO" dirty="0"/>
        </a:p>
      </dgm:t>
    </dgm:pt>
    <dgm:pt modelId="{E41AE880-2A03-43D8-A6BA-865D4455DB37}" type="parTrans" cxnId="{1D575506-5D62-49C1-A084-DB4664AE49B8}">
      <dgm:prSet/>
      <dgm:spPr/>
      <dgm:t>
        <a:bodyPr/>
        <a:lstStyle/>
        <a:p>
          <a:endParaRPr lang="nb-NO"/>
        </a:p>
      </dgm:t>
    </dgm:pt>
    <dgm:pt modelId="{13F52378-3FE2-4DD3-BDC6-6C90B2A426A3}" type="sibTrans" cxnId="{1D575506-5D62-49C1-A084-DB4664AE49B8}">
      <dgm:prSet/>
      <dgm:spPr/>
      <dgm:t>
        <a:bodyPr/>
        <a:lstStyle/>
        <a:p>
          <a:endParaRPr lang="nb-NO"/>
        </a:p>
      </dgm:t>
    </dgm:pt>
    <dgm:pt modelId="{54751B31-B8CA-49C4-8770-C1F5A2B6E0A0}">
      <dgm:prSet phldrT="[Tekst]"/>
      <dgm:spPr/>
      <dgm:t>
        <a:bodyPr/>
        <a:lstStyle/>
        <a:p>
          <a:r>
            <a:rPr lang="nb-NO" dirty="0"/>
            <a:t>Campus Helgeland (Nord og UiT)</a:t>
          </a:r>
        </a:p>
      </dgm:t>
    </dgm:pt>
    <dgm:pt modelId="{F5127AF8-0FD1-4E1F-881E-0D46C5ECB1DB}" type="parTrans" cxnId="{A8A2A24C-4F9E-439D-83F0-10BF08427592}">
      <dgm:prSet/>
      <dgm:spPr/>
      <dgm:t>
        <a:bodyPr/>
        <a:lstStyle/>
        <a:p>
          <a:endParaRPr lang="nb-NO"/>
        </a:p>
      </dgm:t>
    </dgm:pt>
    <dgm:pt modelId="{D9FE5A09-5D31-4B62-9ED0-C2A848EA1D70}" type="sibTrans" cxnId="{A8A2A24C-4F9E-439D-83F0-10BF08427592}">
      <dgm:prSet/>
      <dgm:spPr/>
      <dgm:t>
        <a:bodyPr/>
        <a:lstStyle/>
        <a:p>
          <a:endParaRPr lang="nb-NO"/>
        </a:p>
      </dgm:t>
    </dgm:pt>
    <dgm:pt modelId="{8FB509CF-9F54-4E6F-940F-358EE0D5DF6C}" type="pres">
      <dgm:prSet presAssocID="{87F4F723-6E34-4604-8594-8DF052DD5B0A}" presName="Name0" presStyleCnt="0">
        <dgm:presLayoutVars>
          <dgm:dir/>
          <dgm:animLvl val="lvl"/>
          <dgm:resizeHandles val="exact"/>
        </dgm:presLayoutVars>
      </dgm:prSet>
      <dgm:spPr/>
    </dgm:pt>
    <dgm:pt modelId="{99525117-86EC-461E-8730-387F868B391B}" type="pres">
      <dgm:prSet presAssocID="{65D3F316-1C98-4793-8E5B-C7755085A184}" presName="composite" presStyleCnt="0"/>
      <dgm:spPr/>
    </dgm:pt>
    <dgm:pt modelId="{53922321-CB5B-455B-AA59-88092569D043}" type="pres">
      <dgm:prSet presAssocID="{65D3F316-1C98-4793-8E5B-C7755085A18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F8B53161-A8D2-459D-9C2D-04428D7979C6}" type="pres">
      <dgm:prSet presAssocID="{65D3F316-1C98-4793-8E5B-C7755085A184}" presName="desTx" presStyleLbl="alignAccFollowNode1" presStyleIdx="0" presStyleCnt="3">
        <dgm:presLayoutVars>
          <dgm:bulletEnabled val="1"/>
        </dgm:presLayoutVars>
      </dgm:prSet>
      <dgm:spPr/>
    </dgm:pt>
    <dgm:pt modelId="{310494E4-7B9A-43E1-9D55-17348BD39F42}" type="pres">
      <dgm:prSet presAssocID="{25B2C768-911F-4A29-ACFE-024CE1DEB1EC}" presName="space" presStyleCnt="0"/>
      <dgm:spPr/>
    </dgm:pt>
    <dgm:pt modelId="{E23A7170-715B-496D-9E73-5032844F8D8D}" type="pres">
      <dgm:prSet presAssocID="{4A391CE2-2F3C-41CD-8AAB-E3D1799F3FAA}" presName="composite" presStyleCnt="0"/>
      <dgm:spPr/>
    </dgm:pt>
    <dgm:pt modelId="{C9D92772-4B86-429E-88EC-DE1D1A1FF382}" type="pres">
      <dgm:prSet presAssocID="{4A391CE2-2F3C-41CD-8AAB-E3D1799F3FA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FE997D4-1A50-4472-A335-79CF28D1890E}" type="pres">
      <dgm:prSet presAssocID="{4A391CE2-2F3C-41CD-8AAB-E3D1799F3FAA}" presName="desTx" presStyleLbl="alignAccFollowNode1" presStyleIdx="1" presStyleCnt="3">
        <dgm:presLayoutVars>
          <dgm:bulletEnabled val="1"/>
        </dgm:presLayoutVars>
      </dgm:prSet>
      <dgm:spPr/>
    </dgm:pt>
    <dgm:pt modelId="{23D08D21-3FC4-4EA5-BB00-D051FBCA321F}" type="pres">
      <dgm:prSet presAssocID="{D3E16BF2-180F-43B6-914C-5D6A542C6F81}" presName="space" presStyleCnt="0"/>
      <dgm:spPr/>
    </dgm:pt>
    <dgm:pt modelId="{0418FB02-7ADB-4F67-8F57-8B1C2AA2AE9B}" type="pres">
      <dgm:prSet presAssocID="{4F1DE478-F1DF-46AE-8A74-0E252F2D337C}" presName="composite" presStyleCnt="0"/>
      <dgm:spPr/>
    </dgm:pt>
    <dgm:pt modelId="{A19B60DF-3905-4FF6-AF54-8CD394776DB9}" type="pres">
      <dgm:prSet presAssocID="{4F1DE478-F1DF-46AE-8A74-0E252F2D337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B935EA61-F47A-442B-8082-109A32FC11BE}" type="pres">
      <dgm:prSet presAssocID="{4F1DE478-F1DF-46AE-8A74-0E252F2D337C}" presName="desTx" presStyleLbl="alignAccFollowNode1" presStyleIdx="2" presStyleCnt="3" custLinFactNeighborX="743" custLinFactNeighborY="588">
        <dgm:presLayoutVars>
          <dgm:bulletEnabled val="1"/>
        </dgm:presLayoutVars>
      </dgm:prSet>
      <dgm:spPr/>
    </dgm:pt>
  </dgm:ptLst>
  <dgm:cxnLst>
    <dgm:cxn modelId="{1D575506-5D62-49C1-A084-DB4664AE49B8}" srcId="{4F1DE478-F1DF-46AE-8A74-0E252F2D337C}" destId="{F1B47893-3BB1-4B48-B619-E0AAD6898562}" srcOrd="2" destOrd="0" parTransId="{E41AE880-2A03-43D8-A6BA-865D4455DB37}" sibTransId="{13F52378-3FE2-4DD3-BDC6-6C90B2A426A3}"/>
    <dgm:cxn modelId="{2A1F320B-7C73-4786-A340-72579A7A75E8}" type="presOf" srcId="{4F1DE478-F1DF-46AE-8A74-0E252F2D337C}" destId="{A19B60DF-3905-4FF6-AF54-8CD394776DB9}" srcOrd="0" destOrd="0" presId="urn:microsoft.com/office/officeart/2005/8/layout/hList1"/>
    <dgm:cxn modelId="{806E8212-CED4-4D71-B799-0CAEAD711195}" type="presOf" srcId="{54751B31-B8CA-49C4-8770-C1F5A2B6E0A0}" destId="{B935EA61-F47A-442B-8082-109A32FC11BE}" srcOrd="0" destOrd="3" presId="urn:microsoft.com/office/officeart/2005/8/layout/hList1"/>
    <dgm:cxn modelId="{05C61720-9FF4-42FB-AB8C-86AAE3FA8BA0}" type="presOf" srcId="{25E3C387-2F77-4861-8D85-C05D4BF8D736}" destId="{B935EA61-F47A-442B-8082-109A32FC11BE}" srcOrd="0" destOrd="1" presId="urn:microsoft.com/office/officeart/2005/8/layout/hList1"/>
    <dgm:cxn modelId="{A1DE0E39-26D6-434C-AC83-0E2882BC9B46}" type="presOf" srcId="{88B217A3-D13D-49AD-B8BC-C1F45DEE5DF4}" destId="{F8B53161-A8D2-459D-9C2D-04428D7979C6}" srcOrd="0" destOrd="0" presId="urn:microsoft.com/office/officeart/2005/8/layout/hList1"/>
    <dgm:cxn modelId="{C86ABD39-DFA4-4CD1-8F7E-EF3389A1E135}" type="presOf" srcId="{3BAF6A10-8C14-4F64-8358-EE3E3E8DA5C5}" destId="{7FE997D4-1A50-4472-A335-79CF28D1890E}" srcOrd="0" destOrd="0" presId="urn:microsoft.com/office/officeart/2005/8/layout/hList1"/>
    <dgm:cxn modelId="{AECC513A-BFB2-4487-B72B-35251F33A040}" srcId="{65D3F316-1C98-4793-8E5B-C7755085A184}" destId="{86A27FDE-F5DF-49F2-B952-4A76ADA777C7}" srcOrd="2" destOrd="0" parTransId="{DF1B5864-33E7-424C-A0C1-0B1081FA4FB3}" sibTransId="{3FC2217A-6770-4978-A123-BAF85E6AA430}"/>
    <dgm:cxn modelId="{B6FA0A61-B97D-4857-8411-1CBD633B3339}" type="presOf" srcId="{E186E236-55E0-434B-BB02-94A810C3FAB2}" destId="{F8B53161-A8D2-459D-9C2D-04428D7979C6}" srcOrd="0" destOrd="1" presId="urn:microsoft.com/office/officeart/2005/8/layout/hList1"/>
    <dgm:cxn modelId="{1CAC2C48-06DE-4165-AC06-27E7D12A1BA0}" srcId="{4A391CE2-2F3C-41CD-8AAB-E3D1799F3FAA}" destId="{75C70259-C131-479A-90AE-9EF97FDC12C1}" srcOrd="1" destOrd="0" parTransId="{62ACB04D-F66F-4E00-9331-859C3423BD4F}" sibTransId="{7F5215F4-E46D-4C0B-84CD-7217595B5E72}"/>
    <dgm:cxn modelId="{53E16B48-055C-4672-AA43-BF138C2FA4E6}" srcId="{4F1DE478-F1DF-46AE-8A74-0E252F2D337C}" destId="{9E34A772-B2D7-434C-8A44-1D02E1DEC51C}" srcOrd="0" destOrd="0" parTransId="{7648E991-DD35-43EE-B14B-E44A7DF79225}" sibTransId="{7AB1B698-6C72-4D00-ACF1-9C93EAAD8822}"/>
    <dgm:cxn modelId="{1A1D4A4A-C564-4728-B264-FA02C448983B}" type="presOf" srcId="{9E34A772-B2D7-434C-8A44-1D02E1DEC51C}" destId="{B935EA61-F47A-442B-8082-109A32FC11BE}" srcOrd="0" destOrd="0" presId="urn:microsoft.com/office/officeart/2005/8/layout/hList1"/>
    <dgm:cxn modelId="{B11EBF6A-E3B0-4416-9F05-8FBD66CBE450}" type="presOf" srcId="{F1B47893-3BB1-4B48-B619-E0AAD6898562}" destId="{B935EA61-F47A-442B-8082-109A32FC11BE}" srcOrd="0" destOrd="2" presId="urn:microsoft.com/office/officeart/2005/8/layout/hList1"/>
    <dgm:cxn modelId="{D7FFBC4B-9F91-4D70-AA0E-2B19F4FDABDB}" srcId="{87F4F723-6E34-4604-8594-8DF052DD5B0A}" destId="{4A391CE2-2F3C-41CD-8AAB-E3D1799F3FAA}" srcOrd="1" destOrd="0" parTransId="{92E20A32-FD96-4FA1-8EF4-FA570506619C}" sibTransId="{D3E16BF2-180F-43B6-914C-5D6A542C6F81}"/>
    <dgm:cxn modelId="{A8A2A24C-4F9E-439D-83F0-10BF08427592}" srcId="{4F1DE478-F1DF-46AE-8A74-0E252F2D337C}" destId="{54751B31-B8CA-49C4-8770-C1F5A2B6E0A0}" srcOrd="3" destOrd="0" parTransId="{F5127AF8-0FD1-4E1F-881E-0D46C5ECB1DB}" sibTransId="{D9FE5A09-5D31-4B62-9ED0-C2A848EA1D70}"/>
    <dgm:cxn modelId="{7017704F-A406-4063-AE3E-E78989F001A9}" type="presOf" srcId="{86A27FDE-F5DF-49F2-B952-4A76ADA777C7}" destId="{F8B53161-A8D2-459D-9C2D-04428D7979C6}" srcOrd="0" destOrd="2" presId="urn:microsoft.com/office/officeart/2005/8/layout/hList1"/>
    <dgm:cxn modelId="{21017950-514F-4D01-BA87-D4B728613758}" srcId="{4F1DE478-F1DF-46AE-8A74-0E252F2D337C}" destId="{25E3C387-2F77-4861-8D85-C05D4BF8D736}" srcOrd="1" destOrd="0" parTransId="{93A05BCB-07EF-4536-A5EE-6AE56BC97FD7}" sibTransId="{34E68B21-6024-4F9A-A7A7-FCEC471B34DC}"/>
    <dgm:cxn modelId="{1D829F58-95C0-4835-A380-77967136ED12}" type="presOf" srcId="{4A391CE2-2F3C-41CD-8AAB-E3D1799F3FAA}" destId="{C9D92772-4B86-429E-88EC-DE1D1A1FF382}" srcOrd="0" destOrd="0" presId="urn:microsoft.com/office/officeart/2005/8/layout/hList1"/>
    <dgm:cxn modelId="{7076EF80-BDED-4A56-9DAC-94B7DAD031D8}" srcId="{87F4F723-6E34-4604-8594-8DF052DD5B0A}" destId="{65D3F316-1C98-4793-8E5B-C7755085A184}" srcOrd="0" destOrd="0" parTransId="{EAD1E156-AC07-4BB3-9F5F-F6C8B16C18BE}" sibTransId="{25B2C768-911F-4A29-ACFE-024CE1DEB1EC}"/>
    <dgm:cxn modelId="{C73E7D9A-659F-46B9-9839-00072B54C6C0}" srcId="{87F4F723-6E34-4604-8594-8DF052DD5B0A}" destId="{4F1DE478-F1DF-46AE-8A74-0E252F2D337C}" srcOrd="2" destOrd="0" parTransId="{3A0C7B08-C96A-46FB-825E-180456EE4D38}" sibTransId="{924D5E60-EC40-413F-AB94-16A6EC4EED48}"/>
    <dgm:cxn modelId="{5602499D-6AD6-4B35-89B1-D513145D8377}" srcId="{65D3F316-1C98-4793-8E5B-C7755085A184}" destId="{E186E236-55E0-434B-BB02-94A810C3FAB2}" srcOrd="1" destOrd="0" parTransId="{17BD5E83-EE60-48A9-9B61-06F4A335B2F6}" sibTransId="{42213924-4B5D-4EAF-A836-786B9F5C06C9}"/>
    <dgm:cxn modelId="{6AF4789D-F515-4E4F-AB14-1865F0578314}" type="presOf" srcId="{87F4F723-6E34-4604-8594-8DF052DD5B0A}" destId="{8FB509CF-9F54-4E6F-940F-358EE0D5DF6C}" srcOrd="0" destOrd="0" presId="urn:microsoft.com/office/officeart/2005/8/layout/hList1"/>
    <dgm:cxn modelId="{B183699F-B0F0-47CF-A10F-5B2DCBEA57B7}" srcId="{4F1DE478-F1DF-46AE-8A74-0E252F2D337C}" destId="{BCE9711D-9509-4788-94FD-4CC55943F892}" srcOrd="4" destOrd="0" parTransId="{103B0381-338F-4847-A08A-54A1D55F8BC1}" sibTransId="{809829DD-D3EE-4747-A0E2-C482E06A2C15}"/>
    <dgm:cxn modelId="{2AB56DB4-97EE-4CBB-B787-949FC779D740}" type="presOf" srcId="{75C70259-C131-479A-90AE-9EF97FDC12C1}" destId="{7FE997D4-1A50-4472-A335-79CF28D1890E}" srcOrd="0" destOrd="1" presId="urn:microsoft.com/office/officeart/2005/8/layout/hList1"/>
    <dgm:cxn modelId="{95E6F0CA-358E-4446-963D-885A06455133}" type="presOf" srcId="{65D3F316-1C98-4793-8E5B-C7755085A184}" destId="{53922321-CB5B-455B-AA59-88092569D043}" srcOrd="0" destOrd="0" presId="urn:microsoft.com/office/officeart/2005/8/layout/hList1"/>
    <dgm:cxn modelId="{EB4FFBD9-ECD2-470C-B850-462FFC1EA687}" srcId="{65D3F316-1C98-4793-8E5B-C7755085A184}" destId="{88B217A3-D13D-49AD-B8BC-C1F45DEE5DF4}" srcOrd="0" destOrd="0" parTransId="{3C54AABD-67D2-45AA-9EF9-B5CF7D3CEEA9}" sibTransId="{9266A7B0-DD97-4BCF-9B77-B4CD47415608}"/>
    <dgm:cxn modelId="{65D33CE6-F067-4A40-A615-452EAF97D4D2}" type="presOf" srcId="{BCE9711D-9509-4788-94FD-4CC55943F892}" destId="{B935EA61-F47A-442B-8082-109A32FC11BE}" srcOrd="0" destOrd="4" presId="urn:microsoft.com/office/officeart/2005/8/layout/hList1"/>
    <dgm:cxn modelId="{E4A2C6F9-D894-4B41-BC89-DD29887AE51D}" srcId="{4A391CE2-2F3C-41CD-8AAB-E3D1799F3FAA}" destId="{3BAF6A10-8C14-4F64-8358-EE3E3E8DA5C5}" srcOrd="0" destOrd="0" parTransId="{D8999E57-6418-4F39-9C02-9C02DA03E963}" sibTransId="{5A45EBD1-8ECB-4D25-BE20-C5FC8B2AEEA2}"/>
    <dgm:cxn modelId="{08A95BD4-3C46-44B9-87A1-3720BB5222FB}" type="presParOf" srcId="{8FB509CF-9F54-4E6F-940F-358EE0D5DF6C}" destId="{99525117-86EC-461E-8730-387F868B391B}" srcOrd="0" destOrd="0" presId="urn:microsoft.com/office/officeart/2005/8/layout/hList1"/>
    <dgm:cxn modelId="{3D35EF8B-CFFE-4FA9-9C7A-7A960EECE8EB}" type="presParOf" srcId="{99525117-86EC-461E-8730-387F868B391B}" destId="{53922321-CB5B-455B-AA59-88092569D043}" srcOrd="0" destOrd="0" presId="urn:microsoft.com/office/officeart/2005/8/layout/hList1"/>
    <dgm:cxn modelId="{9B91CD58-49D7-41D4-9C5F-C5364509A917}" type="presParOf" srcId="{99525117-86EC-461E-8730-387F868B391B}" destId="{F8B53161-A8D2-459D-9C2D-04428D7979C6}" srcOrd="1" destOrd="0" presId="urn:microsoft.com/office/officeart/2005/8/layout/hList1"/>
    <dgm:cxn modelId="{C53F302E-6483-4416-8F84-A596B3CE86BE}" type="presParOf" srcId="{8FB509CF-9F54-4E6F-940F-358EE0D5DF6C}" destId="{310494E4-7B9A-43E1-9D55-17348BD39F42}" srcOrd="1" destOrd="0" presId="urn:microsoft.com/office/officeart/2005/8/layout/hList1"/>
    <dgm:cxn modelId="{046C030C-2AF7-406B-81E8-664041427E7D}" type="presParOf" srcId="{8FB509CF-9F54-4E6F-940F-358EE0D5DF6C}" destId="{E23A7170-715B-496D-9E73-5032844F8D8D}" srcOrd="2" destOrd="0" presId="urn:microsoft.com/office/officeart/2005/8/layout/hList1"/>
    <dgm:cxn modelId="{8C08355F-912B-4A05-ACB2-27BE0DE98189}" type="presParOf" srcId="{E23A7170-715B-496D-9E73-5032844F8D8D}" destId="{C9D92772-4B86-429E-88EC-DE1D1A1FF382}" srcOrd="0" destOrd="0" presId="urn:microsoft.com/office/officeart/2005/8/layout/hList1"/>
    <dgm:cxn modelId="{A722C2FE-5109-4079-8D39-5D91475B7853}" type="presParOf" srcId="{E23A7170-715B-496D-9E73-5032844F8D8D}" destId="{7FE997D4-1A50-4472-A335-79CF28D1890E}" srcOrd="1" destOrd="0" presId="urn:microsoft.com/office/officeart/2005/8/layout/hList1"/>
    <dgm:cxn modelId="{F9195569-CC8A-44B2-A1B7-CF334382DB29}" type="presParOf" srcId="{8FB509CF-9F54-4E6F-940F-358EE0D5DF6C}" destId="{23D08D21-3FC4-4EA5-BB00-D051FBCA321F}" srcOrd="3" destOrd="0" presId="urn:microsoft.com/office/officeart/2005/8/layout/hList1"/>
    <dgm:cxn modelId="{B94FB13D-2202-4109-BA9A-90D176AED949}" type="presParOf" srcId="{8FB509CF-9F54-4E6F-940F-358EE0D5DF6C}" destId="{0418FB02-7ADB-4F67-8F57-8B1C2AA2AE9B}" srcOrd="4" destOrd="0" presId="urn:microsoft.com/office/officeart/2005/8/layout/hList1"/>
    <dgm:cxn modelId="{56C58C42-B356-4AEC-805B-9036A134E2C7}" type="presParOf" srcId="{0418FB02-7ADB-4F67-8F57-8B1C2AA2AE9B}" destId="{A19B60DF-3905-4FF6-AF54-8CD394776DB9}" srcOrd="0" destOrd="0" presId="urn:microsoft.com/office/officeart/2005/8/layout/hList1"/>
    <dgm:cxn modelId="{0AFD1AA9-FF44-42B8-B39F-1FD82B79F36E}" type="presParOf" srcId="{0418FB02-7ADB-4F67-8F57-8B1C2AA2AE9B}" destId="{B935EA61-F47A-442B-8082-109A32FC11B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22321-CB5B-455B-AA59-88092569D043}">
      <dsp:nvSpPr>
        <dsp:cNvPr id="0" name=""/>
        <dsp:cNvSpPr/>
      </dsp:nvSpPr>
      <dsp:spPr>
        <a:xfrm>
          <a:off x="3343" y="41648"/>
          <a:ext cx="3259596" cy="8842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/>
            <a:t>Digital synlighet</a:t>
          </a:r>
        </a:p>
      </dsp:txBody>
      <dsp:txXfrm>
        <a:off x="3343" y="41648"/>
        <a:ext cx="3259596" cy="884204"/>
      </dsp:txXfrm>
    </dsp:sp>
    <dsp:sp modelId="{F8B53161-A8D2-459D-9C2D-04428D7979C6}">
      <dsp:nvSpPr>
        <dsp:cNvPr id="0" name=""/>
        <dsp:cNvSpPr/>
      </dsp:nvSpPr>
      <dsp:spPr>
        <a:xfrm>
          <a:off x="3343" y="925853"/>
          <a:ext cx="3259596" cy="3223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500" kern="1200" dirty="0"/>
            <a:t>Egen nettside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500" kern="1200" dirty="0"/>
            <a:t>Place branding kampanjer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500" kern="1200" dirty="0"/>
            <a:t>Kurs med bedrifter</a:t>
          </a:r>
        </a:p>
      </dsp:txBody>
      <dsp:txXfrm>
        <a:off x="3343" y="925853"/>
        <a:ext cx="3259596" cy="3223498"/>
      </dsp:txXfrm>
    </dsp:sp>
    <dsp:sp modelId="{C9D92772-4B86-429E-88EC-DE1D1A1FF382}">
      <dsp:nvSpPr>
        <dsp:cNvPr id="0" name=""/>
        <dsp:cNvSpPr/>
      </dsp:nvSpPr>
      <dsp:spPr>
        <a:xfrm>
          <a:off x="3719282" y="41648"/>
          <a:ext cx="3259596" cy="8842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/>
            <a:t>Gode ambassadører</a:t>
          </a:r>
        </a:p>
      </dsp:txBody>
      <dsp:txXfrm>
        <a:off x="3719282" y="41648"/>
        <a:ext cx="3259596" cy="884204"/>
      </dsp:txXfrm>
    </dsp:sp>
    <dsp:sp modelId="{7FE997D4-1A50-4472-A335-79CF28D1890E}">
      <dsp:nvSpPr>
        <dsp:cNvPr id="0" name=""/>
        <dsp:cNvSpPr/>
      </dsp:nvSpPr>
      <dsp:spPr>
        <a:xfrm>
          <a:off x="3719282" y="925853"/>
          <a:ext cx="3259596" cy="3223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500" kern="1200" dirty="0"/>
            <a:t>Tiltak som skaper stolthet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500" kern="1200" dirty="0"/>
            <a:t>Arena for formidling og ideutveksling</a:t>
          </a:r>
        </a:p>
      </dsp:txBody>
      <dsp:txXfrm>
        <a:off x="3719282" y="925853"/>
        <a:ext cx="3259596" cy="3223498"/>
      </dsp:txXfrm>
    </dsp:sp>
    <dsp:sp modelId="{A19B60DF-3905-4FF6-AF54-8CD394776DB9}">
      <dsp:nvSpPr>
        <dsp:cNvPr id="0" name=""/>
        <dsp:cNvSpPr/>
      </dsp:nvSpPr>
      <dsp:spPr>
        <a:xfrm>
          <a:off x="7435222" y="41648"/>
          <a:ext cx="3259596" cy="8842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/>
            <a:t>Strategisk posisjonering</a:t>
          </a:r>
        </a:p>
      </dsp:txBody>
      <dsp:txXfrm>
        <a:off x="7435222" y="41648"/>
        <a:ext cx="3259596" cy="884204"/>
      </dsp:txXfrm>
    </dsp:sp>
    <dsp:sp modelId="{B935EA61-F47A-442B-8082-109A32FC11BE}">
      <dsp:nvSpPr>
        <dsp:cNvPr id="0" name=""/>
        <dsp:cNvSpPr/>
      </dsp:nvSpPr>
      <dsp:spPr>
        <a:xfrm>
          <a:off x="7438565" y="944807"/>
          <a:ext cx="3259596" cy="3223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500" kern="1200" dirty="0"/>
            <a:t>Nordisk batteribelte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500" kern="1200" dirty="0"/>
            <a:t>FNs migrasjonsbyrå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500" kern="1200" dirty="0"/>
            <a:t>Venture </a:t>
          </a:r>
          <a:r>
            <a:rPr lang="nb-NO" sz="2500" kern="1200" dirty="0" err="1"/>
            <a:t>north</a:t>
          </a:r>
          <a:endParaRPr lang="nb-NO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500" kern="1200" dirty="0"/>
            <a:t>Campus Helgeland (Nord og UiT)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2500" kern="1200" dirty="0"/>
        </a:p>
      </dsp:txBody>
      <dsp:txXfrm>
        <a:off x="7438565" y="944807"/>
        <a:ext cx="3259596" cy="3223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2E9545-99F6-47E8-B0C5-E0526A5759F4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6E913-09BD-487A-BE8A-E621D57F4A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665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4BB4E-9D5E-41A5-A02C-9B37E123B06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30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Flyplass, dypvannskai, og veinett og jernbane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4BB4E-9D5E-41A5-A02C-9B37E123B06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4114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Spennende stort prosjekt, ydmyk og stolt over å få være en del av det. Det skjer så mye i Rana nå, vi får flyplass, dypvannskai, vi har en unik industrihistorie og vi er i nå i den tredje store omstillinga, og e en del av fremtidas industri: den grønne industrien. Det store spørsmålet er, hvordan får vi fortelt det til resten av verden?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4BB4E-9D5E-41A5-A02C-9B37E123B06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5025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Flyttes inn over lav sko, og vi blir jo omtalt i nordområde taler og nyttårstaler.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4BB4E-9D5E-41A5-A02C-9B37E123B06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9015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Men for å komme hit må vi skape </a:t>
            </a:r>
            <a:r>
              <a:rPr lang="nb-NO" dirty="0" err="1"/>
              <a:t>snakkis</a:t>
            </a:r>
            <a:r>
              <a:rPr lang="nb-NO" dirty="0"/>
              <a:t>. Ut å fortelle og vise nasjonalt og internasjonalt, til aviser, samarbeidspartnere, studenter, at det er i Mo i Rana det skjer, bli med på </a:t>
            </a:r>
            <a:r>
              <a:rPr lang="nb-NO" dirty="0" err="1"/>
              <a:t>batterif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4BB4E-9D5E-41A5-A02C-9B37E123B06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8876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Utnytt hver en begivenhet, løft blikket, tenk stort. Det </a:t>
            </a:r>
            <a:r>
              <a:rPr lang="nb-NO" dirty="0" err="1"/>
              <a:t>gargarin</a:t>
            </a:r>
            <a:r>
              <a:rPr lang="nb-NO" dirty="0"/>
              <a:t> </a:t>
            </a:r>
            <a:r>
              <a:rPr lang="nb-NO" dirty="0" err="1"/>
              <a:t>vs</a:t>
            </a:r>
            <a:r>
              <a:rPr lang="nb-NO" dirty="0"/>
              <a:t> </a:t>
            </a:r>
            <a:r>
              <a:rPr lang="nb-NO" dirty="0" err="1"/>
              <a:t>armstrong</a:t>
            </a:r>
            <a:r>
              <a:rPr lang="nb-NO" dirty="0"/>
              <a:t>: får du det på tv, så 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4BB4E-9D5E-41A5-A02C-9B37E123B060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4210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Millioner av seere, fra 190 land 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oppfordre til å invitere kunder og samarbeidspartnere til Mo i Rana. 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næringslivskonferanse om det grønne skiftet, sirkulær økonomi og bærekraftig destinasjonsutvikling, som forhåpentligvis blir i Mo i Rana. </a:t>
            </a:r>
            <a:b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4BB4E-9D5E-41A5-A02C-9B37E123B06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0877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Utpekes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avv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kulturministrene i EU til å markere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europas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kulturelle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unikhet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egenart gjennom å arrangere ulike kulturtiltak i løpet av et år med støtte fra EU. I 2024 har den gått til Bodø, men det skal altså favn hele fylket og landsdelen.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søknaden skreiv Bodø: </a:t>
            </a:r>
            <a:r>
              <a:rPr lang="nb-NO" sz="1800" dirty="0">
                <a:solidFill>
                  <a:srgbClr val="6B6B6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I 2024 vil vi artikulere hvordan og hvorfor mennesker har befolket vår region i tusener av år.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nb-NO" sz="1800" dirty="0">
                <a:solidFill>
                  <a:srgbClr val="6B6B6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At det er på grunn av – ikke på tross av – hvordan natur og klima gjør Nordland fruktbart.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b-NO" sz="1800" dirty="0" err="1">
                <a:solidFill>
                  <a:srgbClr val="6B6B6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ARCTICulation</a:t>
            </a:r>
            <a:r>
              <a:rPr lang="nb-NO" sz="1800" dirty="0">
                <a:solidFill>
                  <a:srgbClr val="6B6B6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 kan gi oss en mulighet til å vise at vår del av Nord-Norge består av mer enn det stereotype, arktiske bildet de fleste europeere har.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nb-NO" sz="1800" dirty="0" err="1">
                <a:solidFill>
                  <a:srgbClr val="6B6B6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ARCTICulation</a:t>
            </a:r>
            <a:r>
              <a:rPr lang="nb-NO" sz="1800" dirty="0">
                <a:solidFill>
                  <a:srgbClr val="6B6B6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 er vår sjanse til å vise Europa pulsen i det moderne Arktis.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b-NO" sz="1800" dirty="0">
                <a:solidFill>
                  <a:srgbClr val="6B6B6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Det her er nok en begivenhet som serveres på sølvfat og </a:t>
            </a:r>
            <a:r>
              <a:rPr lang="nb-NO" sz="1800" dirty="0" err="1">
                <a:solidFill>
                  <a:srgbClr val="6B6B6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eg</a:t>
            </a:r>
            <a:r>
              <a:rPr lang="nb-NO" sz="1800" dirty="0">
                <a:solidFill>
                  <a:srgbClr val="6B6B6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 veit at det allerede e godkjente prosjekta og det jobbes med prosjekta som vil også sett Mo i Rana på kartet og på agendaen. 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4BB4E-9D5E-41A5-A02C-9B37E123B06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663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Strategisk posisjonering handler om å skape eller komme seg inn i viktige arenaer, at vi rigger oss slik at vi hvor vi kan fortell at her hører vi hjemme, her har vi noe å tilby for å skape det nettverket vi trenger for å oppnå de målene vi trenger.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4BB4E-9D5E-41A5-A02C-9B37E123B06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077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52C44C-B0A2-4F74-A7BE-A3EC63176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771C7FC-4EED-495C-9B90-FA05F1DA6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ED9480-DFD9-4774-9354-687DCDCE8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0F277D4-AE53-448B-A373-8AD9A6B5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CA41D2-7755-4B5C-BEE9-96FD466BD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3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DF190-28CC-438D-9F6B-6BB0B01B8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755584-FE97-481F-9462-FD8CD8C51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D13F64-D3ED-446B-8C2D-AAF39BC4B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229EFF-0292-420C-BB5E-1CC8A257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B97A53-7E1B-4FDA-80F3-7A7059FFC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659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56DBEC-2605-40F4-A5B0-DCF429308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AF0CA2-97B4-4A06-877C-16923B069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2503C0-FB9D-4278-8C44-42755F93C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404EDD-2130-4C97-A2ED-A0D78B9FF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A08A9F-3EDB-461F-A339-BCB90827A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9602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7C0868-8E28-43DF-9A83-AEE18A872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F01CC8-13A9-4074-BF69-F8EDDD6416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8FE332F-667E-4D82-958B-A957CD9E9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72AA5FD-CA2B-41CA-8F3D-EC854D091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129D193-2EAA-4B03-983E-61ED1445D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0D3BC1-409C-49AA-98B2-51C638087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358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96F815-828F-4E3F-8EDD-0EB2A35E6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D2DE137-D740-499C-9450-0278BD548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4F1C285-BF0F-4176-8015-C7C736D50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7F9BB26-A7D3-4688-A044-079FE624DE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E3917D-7ACE-442C-BC13-ED6331C7B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2BC5AAC-3CEC-4E98-9C8A-6DEEAD94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43485C9-9EC2-48BE-A93B-FDEB03668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4F50D2D-51BE-43EF-AC42-C37775567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3683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254FEA-AB19-414B-B0CE-1EE05E0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AC32F6A-B92C-486B-AEE9-B312662A8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08316BC-AEFD-4F50-9E6D-469501429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77C0312-6C25-4E15-B267-B34798174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1290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DBD3F10-5D3C-47F1-B6F7-3ED502F1C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2D0748F-A9BD-4090-81EC-5FD4171BC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8112A9-A4FC-4A6A-99BE-D59D457ED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956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409D48-78D2-4214-8F62-9920C834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A0ADF3-491F-4FB1-9A24-8A4A2A3FB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5181695-C78C-450B-A01D-E73EB88F1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D554BCC-CD1D-49D3-9B7C-A6FF6BAE3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68E1B81-AF4D-4886-9956-6C90A415A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C287C50-F880-4765-8BBC-61CB488FD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817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4D2000-4F2C-4DE9-9CF8-06854820F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54DF01A-EA9E-46D2-A86B-D09142C11E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BAB4023-6966-466F-A4C9-A3112EAFB3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6BFB760-0639-418D-A65A-EED2EA96D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CD5676F-E00A-42C0-8E26-3C43785A7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40C18BE-2FC6-4CF3-AA9B-D384150C1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169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864B53-7594-4B7D-B47C-C99278339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285BA43-41CC-4B7D-9FDA-60F7CB463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313795-AE86-429F-9774-639BF2CD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A2B4301-E727-4410-BD49-DFE1D1F1E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EC896BC-066A-40CF-BC4E-040BA034F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324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F0E184D-EC25-4A42-BBAD-7189982C6F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5404600-0219-44D6-8D68-CC3E950AA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55F4DF-1326-4E60-8803-A0B8C8F9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2FF2E5F-2B60-409E-8C63-8AB7F83DB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444F97-C633-49B0-8172-FC655CBE9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518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tartside - OV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2EDEC8BB-48C7-FC41-8E96-0D58E39B14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 l="-5000" t="-4000" r="-5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8845CE3-581A-8944-AB46-DAECFDA263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0904878-47B4-234C-99D0-AAA9B6D49D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8324" y="4673143"/>
            <a:ext cx="9907346" cy="845819"/>
          </a:xfrm>
        </p:spPr>
        <p:txBody>
          <a:bodyPr lIns="46800" rIns="46800" anchor="b" anchorCtr="0">
            <a:noAutofit/>
          </a:bodyPr>
          <a:lstStyle>
            <a:lvl1pPr algn="l">
              <a:defRPr sz="5400" b="0" cap="all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r>
              <a:rPr lang="nb-NO"/>
              <a:t>KLIKK HER</a:t>
            </a:r>
            <a:endParaRPr lang="en-US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BCBCD82B-0ED6-CC43-B192-47DD2E153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8324" y="5588815"/>
            <a:ext cx="9907345" cy="987973"/>
          </a:xfrm>
        </p:spPr>
        <p:txBody>
          <a:bodyPr rIns="90000"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8659C2E2-0451-4048-8D46-1715F02CAE55}"/>
              </a:ext>
            </a:extLst>
          </p:cNvPr>
          <p:cNvCxnSpPr>
            <a:cxnSpLocks/>
          </p:cNvCxnSpPr>
          <p:nvPr/>
        </p:nvCxnSpPr>
        <p:spPr>
          <a:xfrm>
            <a:off x="1277146" y="5518962"/>
            <a:ext cx="462754" cy="0"/>
          </a:xfrm>
          <a:prstGeom prst="line">
            <a:avLst/>
          </a:prstGeom>
          <a:ln w="158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e 7">
            <a:extLst>
              <a:ext uri="{FF2B5EF4-FFF2-40B4-BE49-F238E27FC236}">
                <a16:creationId xmlns:a16="http://schemas.microsoft.com/office/drawing/2014/main" id="{87FF4C42-0C5D-CA4D-87C3-ADCC27ADCA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16678" y="1107438"/>
            <a:ext cx="1930988" cy="1969608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A707422B-B63D-44B1-AFF2-E4E4A57B98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 l="-5000" t="-4000" r="-5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2EF1B10-9814-47B2-82F9-56CF485261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8DC6589F-6F92-4851-ACA9-90BD380D2A83}"/>
              </a:ext>
            </a:extLst>
          </p:cNvPr>
          <p:cNvCxnSpPr>
            <a:cxnSpLocks/>
          </p:cNvCxnSpPr>
          <p:nvPr/>
        </p:nvCxnSpPr>
        <p:spPr>
          <a:xfrm>
            <a:off x="1277146" y="5518962"/>
            <a:ext cx="462754" cy="0"/>
          </a:xfrm>
          <a:prstGeom prst="line">
            <a:avLst/>
          </a:prstGeom>
          <a:ln w="158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e 14">
            <a:extLst>
              <a:ext uri="{FF2B5EF4-FFF2-40B4-BE49-F238E27FC236}">
                <a16:creationId xmlns:a16="http://schemas.microsoft.com/office/drawing/2014/main" id="{D2EEB556-EB4A-4078-81B0-66FC30914A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16678" y="1107438"/>
            <a:ext cx="1930988" cy="19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81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Inndelings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241FE3AB-A90E-3046-8DB5-C0E84ED4D07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4410" t="-1277" r="-4119" b="-11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2BEECD4-0C99-FC43-A3BF-8FA7E28FF7B8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A86ADF3-1934-6C4C-BD4E-AB58EB6F010B}"/>
              </a:ext>
            </a:extLst>
          </p:cNvPr>
          <p:cNvSpPr/>
          <p:nvPr/>
        </p:nvSpPr>
        <p:spPr>
          <a:xfrm>
            <a:off x="1740747" y="2419939"/>
            <a:ext cx="2304559" cy="1976496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E81FE78-EC70-5145-8186-10222AE91FF3}"/>
              </a:ext>
            </a:extLst>
          </p:cNvPr>
          <p:cNvSpPr/>
          <p:nvPr/>
        </p:nvSpPr>
        <p:spPr>
          <a:xfrm>
            <a:off x="4205970" y="2419939"/>
            <a:ext cx="6342287" cy="1976496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5376" y="2596896"/>
            <a:ext cx="2062886" cy="1665452"/>
          </a:xfrm>
        </p:spPr>
        <p:txBody>
          <a:bodyPr anchor="ctr" anchorCtr="1">
            <a:noAutofit/>
          </a:bodyPr>
          <a:lstStyle>
            <a:lvl1pPr algn="ctr">
              <a:defRPr sz="4400" b="1" i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369526" y="2596896"/>
            <a:ext cx="5957098" cy="166545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600" cap="all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9AF2010-BBFA-40D5-8631-4E0C58D3B0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4410" t="-1277" r="-4119" b="-11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4A6E4808-CDBF-4340-841F-1F766C58E3D3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59FC40B-5712-4525-85C7-12673AE5CD48}"/>
              </a:ext>
            </a:extLst>
          </p:cNvPr>
          <p:cNvSpPr/>
          <p:nvPr/>
        </p:nvSpPr>
        <p:spPr>
          <a:xfrm>
            <a:off x="1740747" y="2419939"/>
            <a:ext cx="2304559" cy="1976496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1CDF44D-59D6-49AC-87B4-33AC39B5920F}"/>
              </a:ext>
            </a:extLst>
          </p:cNvPr>
          <p:cNvSpPr/>
          <p:nvPr/>
        </p:nvSpPr>
        <p:spPr>
          <a:xfrm>
            <a:off x="4205970" y="2419939"/>
            <a:ext cx="6342287" cy="1976496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0256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ndelingsside 3 med 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41670B8-BF56-8E45-80D8-5893A50F0F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72199" y="2459601"/>
            <a:ext cx="5181599" cy="37173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0472F42-880C-7641-A039-C54AEE7CC7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943600" cy="685800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C61EF1F-FAA1-8245-A987-E76D083B88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2200" y="587829"/>
            <a:ext cx="3572692" cy="1593668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388378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BB93376-6055-A44D-9AEE-B7C4B8A221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80463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502F257-B6A9-443E-B304-48DFF97B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4B41F89-8754-41C6-975A-632E748E6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BCF9FF7-D2EE-4CAD-B841-B214904C2C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C92E2-BEAA-4C14-AD89-818B1EDBC0F1}" type="datetimeFigureOut">
              <a:rPr lang="nb-NO" smtClean="0"/>
              <a:t>25.02.2022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EF5643-4B6B-4DA7-82FA-AA25609CD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72B016C-9EFA-44BA-BE3A-77BD3AB3F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A12BF-09F7-4A84-A7B1-96970A03F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774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lickr.com/photos/moindustripark" TargetMode="External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9" Type="http://schemas.openxmlformats.org/officeDocument/2006/relationships/hyperlink" Target="http://www.visithelgeland.imageshop.no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250D72-3748-44D4-89F5-FE13E64B90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Prosjekt Omdømme og attraktivitet</a:t>
            </a:r>
          </a:p>
        </p:txBody>
      </p:sp>
    </p:spTree>
    <p:extLst>
      <p:ext uri="{BB962C8B-B14F-4D97-AF65-F5344CB8AC3E}">
        <p14:creationId xmlns:p14="http://schemas.microsoft.com/office/powerpoint/2010/main" val="110968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ABD2F8-A462-4395-9EEE-059961A97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 om meg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726B25-583E-41A1-814D-38E8F27C6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b="1" dirty="0"/>
              <a:t>Iselin Breirem</a:t>
            </a:r>
            <a:r>
              <a:rPr lang="nb-NO" dirty="0"/>
              <a:t>, oppvokst i Mo i Rana</a:t>
            </a:r>
            <a:br>
              <a:rPr lang="nb-NO" dirty="0"/>
            </a:br>
            <a:r>
              <a:rPr lang="nb-NO" dirty="0"/>
              <a:t>Men ikke bodd her siden 2011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Prosjektleder for omdømme og attraktivitet</a:t>
            </a:r>
            <a:br>
              <a:rPr lang="nb-NO" b="1" dirty="0"/>
            </a:br>
            <a:r>
              <a:rPr lang="nb-NO" dirty="0"/>
              <a:t>Startet i Rana utvikling 03. januar 2022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Mastergrad i samfunnsplanlegging og kulturforståelse, UiT</a:t>
            </a:r>
          </a:p>
          <a:p>
            <a:r>
              <a:rPr lang="nb-NO" dirty="0"/>
              <a:t>Bacheloroppgave om ungdommers stedstilhørighet i Rana</a:t>
            </a:r>
          </a:p>
          <a:p>
            <a:r>
              <a:rPr lang="nb-NO" dirty="0"/>
              <a:t>Masteroppgave om Stedsidentitet i Træna</a:t>
            </a:r>
          </a:p>
          <a:p>
            <a:endParaRPr lang="nb-NO" b="1" dirty="0"/>
          </a:p>
          <a:p>
            <a:pPr marL="0" indent="0">
              <a:buNone/>
            </a:pPr>
            <a:r>
              <a:rPr lang="nb-NO" dirty="0"/>
              <a:t>Jobbet 3,5 år i Lillestrøm kommune i planavdelingen</a:t>
            </a:r>
            <a:br>
              <a:rPr lang="nb-NO" dirty="0"/>
            </a:br>
            <a:r>
              <a:rPr lang="nb-NO" dirty="0"/>
              <a:t>Med ansvar for medvirkningen i kommunalområde by- og stedsutvikling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8608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CDC668-070F-4857-8FAB-DDF00959F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Vekstmobilisering</a:t>
            </a:r>
          </a:p>
        </p:txBody>
      </p:sp>
      <p:pic>
        <p:nvPicPr>
          <p:cNvPr id="5" name="Grafikk 4" descr="Lineær graf kontur">
            <a:extLst>
              <a:ext uri="{FF2B5EF4-FFF2-40B4-BE49-F238E27FC236}">
                <a16:creationId xmlns:a16="http://schemas.microsoft.com/office/drawing/2014/main" id="{3BB795D0-55F3-40C4-AC39-5B464F000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1828" y="2716479"/>
            <a:ext cx="1468581" cy="146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74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C57443F3-1798-45C2-8B57-859E805EEA13}"/>
              </a:ext>
            </a:extLst>
          </p:cNvPr>
          <p:cNvSpPr txBox="1">
            <a:spLocks/>
          </p:cNvSpPr>
          <p:nvPr/>
        </p:nvSpPr>
        <p:spPr>
          <a:xfrm>
            <a:off x="2507718" y="2015633"/>
            <a:ext cx="6324443" cy="4746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defRPr sz="2000" b="0" i="0" kern="120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defRPr sz="1800" b="0" i="0" kern="120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15000"/>
              </a:lnSpc>
            </a:pPr>
            <a:r>
              <a:rPr lang="nb-NO" sz="3400">
                <a:latin typeface="Times New Roman" panose="02020603050405020304" pitchFamily="18" charset="0"/>
                <a:ea typeface="Calibri" panose="020F0502020204030204" pitchFamily="34" charset="0"/>
              </a:rPr>
              <a:t>Mål:</a:t>
            </a:r>
          </a:p>
          <a:p>
            <a:pPr fontAlgn="base">
              <a:lnSpc>
                <a:spcPct val="115000"/>
              </a:lnSpc>
            </a:pPr>
            <a:r>
              <a:rPr lang="nb-NO" sz="1800" i="1">
                <a:solidFill>
                  <a:srgbClr val="000000"/>
                </a:solidFill>
                <a:latin typeface="Calibri" panose="020F0502020204030204" pitchFamily="34" charset="0"/>
              </a:rPr>
              <a:t>Støtte opp om Freyr sin etablering og legge til rette for at Rana kommune får flest mulig positive ringvirkninger ut av etableringen av battericelleproduksjon i Mo i Rana, i form av investeringer og befolkningsvekst. </a:t>
            </a:r>
            <a:endParaRPr lang="nb-NO" sz="3400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562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D6431A-F11B-4D72-A16F-3B2970813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486" y="60887"/>
            <a:ext cx="9090036" cy="859836"/>
          </a:xfrm>
        </p:spPr>
        <p:txBody>
          <a:bodyPr/>
          <a:lstStyle/>
          <a:p>
            <a:r>
              <a:rPr lang="nb-NO" dirty="0"/>
              <a:t>Vekstmobilisering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B381709-D5C2-41B9-980F-DA1EDCE812AC}"/>
              </a:ext>
            </a:extLst>
          </p:cNvPr>
          <p:cNvSpPr/>
          <p:nvPr/>
        </p:nvSpPr>
        <p:spPr>
          <a:xfrm>
            <a:off x="225438" y="2295550"/>
            <a:ext cx="1587354" cy="3558363"/>
          </a:xfrm>
          <a:prstGeom prst="rect">
            <a:avLst/>
          </a:prstGeom>
          <a:solidFill>
            <a:srgbClr val="004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28B4745-B363-48A5-9579-A8CBF6ACB56B}"/>
              </a:ext>
            </a:extLst>
          </p:cNvPr>
          <p:cNvSpPr txBox="1"/>
          <p:nvPr/>
        </p:nvSpPr>
        <p:spPr>
          <a:xfrm>
            <a:off x="313123" y="3395919"/>
            <a:ext cx="1415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>
                <a:solidFill>
                  <a:schemeClr val="bg1"/>
                </a:solidFill>
              </a:rPr>
              <a:t>PL og næring</a:t>
            </a:r>
          </a:p>
        </p:txBody>
      </p:sp>
      <p:pic>
        <p:nvPicPr>
          <p:cNvPr id="23" name="Grafikk 22" descr="Stolpediagram med oppadgående trend med heldekkende fyll">
            <a:extLst>
              <a:ext uri="{FF2B5EF4-FFF2-40B4-BE49-F238E27FC236}">
                <a16:creationId xmlns:a16="http://schemas.microsoft.com/office/drawing/2014/main" id="{96FBEC0F-BF0F-4802-97B0-DD526A057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83081" y="2427195"/>
            <a:ext cx="620229" cy="620229"/>
          </a:xfrm>
          <a:prstGeom prst="rect">
            <a:avLst/>
          </a:prstGeom>
        </p:spPr>
      </p:pic>
      <p:sp>
        <p:nvSpPr>
          <p:cNvPr id="4" name="Likebent trekant 3">
            <a:extLst>
              <a:ext uri="{FF2B5EF4-FFF2-40B4-BE49-F238E27FC236}">
                <a16:creationId xmlns:a16="http://schemas.microsoft.com/office/drawing/2014/main" id="{106A5664-A0D9-4EF3-BC36-3FBA089ECA2C}"/>
              </a:ext>
            </a:extLst>
          </p:cNvPr>
          <p:cNvSpPr/>
          <p:nvPr/>
        </p:nvSpPr>
        <p:spPr>
          <a:xfrm>
            <a:off x="225438" y="1162806"/>
            <a:ext cx="11617840" cy="1077752"/>
          </a:xfrm>
          <a:prstGeom prst="triangle">
            <a:avLst/>
          </a:prstGeom>
          <a:solidFill>
            <a:srgbClr val="90C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err="1">
                <a:latin typeface="+mj-lt"/>
              </a:rPr>
              <a:t>VekstMObilisering</a:t>
            </a:r>
            <a:endParaRPr lang="nb-NO" b="1" dirty="0">
              <a:latin typeface="+mj-lt"/>
            </a:endParaRPr>
          </a:p>
          <a:p>
            <a:pPr algn="ctr"/>
            <a:r>
              <a:rPr lang="nb-NO" b="1" dirty="0">
                <a:latin typeface="+mj-lt"/>
              </a:rPr>
              <a:t>PE: Ole M. Kolstad</a:t>
            </a:r>
          </a:p>
          <a:p>
            <a:pPr algn="ctr"/>
            <a:endParaRPr lang="nb-NO" dirty="0">
              <a:latin typeface="+mj-lt"/>
            </a:endParaRP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7F1F0249-0962-4A53-B364-2C71DC91B021}"/>
              </a:ext>
            </a:extLst>
          </p:cNvPr>
          <p:cNvSpPr/>
          <p:nvPr/>
        </p:nvSpPr>
        <p:spPr>
          <a:xfrm>
            <a:off x="1908573" y="2295550"/>
            <a:ext cx="1587354" cy="3558363"/>
          </a:xfrm>
          <a:prstGeom prst="rect">
            <a:avLst/>
          </a:prstGeom>
          <a:solidFill>
            <a:srgbClr val="004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 b="1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2E226E1B-EA3D-4525-BE15-6A3348CD2787}"/>
              </a:ext>
            </a:extLst>
          </p:cNvPr>
          <p:cNvSpPr txBox="1"/>
          <p:nvPr/>
        </p:nvSpPr>
        <p:spPr>
          <a:xfrm>
            <a:off x="1994489" y="3395919"/>
            <a:ext cx="1415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>
                <a:solidFill>
                  <a:schemeClr val="bg1"/>
                </a:solidFill>
              </a:rPr>
              <a:t>Kommunikasjon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C0312179-BEEE-4D45-910C-2FC43BD06AB7}"/>
              </a:ext>
            </a:extLst>
          </p:cNvPr>
          <p:cNvSpPr txBox="1"/>
          <p:nvPr/>
        </p:nvSpPr>
        <p:spPr>
          <a:xfrm>
            <a:off x="1871361" y="5062895"/>
            <a:ext cx="1459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Jarl Håkon Olsen</a:t>
            </a: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0CC8A0C6-A61E-4FAE-B6AE-BCC78780FD25}"/>
              </a:ext>
            </a:extLst>
          </p:cNvPr>
          <p:cNvSpPr/>
          <p:nvPr/>
        </p:nvSpPr>
        <p:spPr>
          <a:xfrm>
            <a:off x="3593795" y="2295550"/>
            <a:ext cx="1587354" cy="3558363"/>
          </a:xfrm>
          <a:prstGeom prst="rect">
            <a:avLst/>
          </a:prstGeom>
          <a:solidFill>
            <a:srgbClr val="004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 b="1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5C26DBC8-CFF3-47D2-B325-5594630AB757}"/>
              </a:ext>
            </a:extLst>
          </p:cNvPr>
          <p:cNvSpPr txBox="1"/>
          <p:nvPr/>
        </p:nvSpPr>
        <p:spPr>
          <a:xfrm>
            <a:off x="3645570" y="3395919"/>
            <a:ext cx="141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 err="1">
                <a:solidFill>
                  <a:schemeClr val="bg1"/>
                </a:solidFill>
              </a:rPr>
              <a:t>Welcome</a:t>
            </a:r>
            <a:r>
              <a:rPr lang="nb-NO" sz="1200" b="1" dirty="0">
                <a:solidFill>
                  <a:schemeClr val="bg1"/>
                </a:solidFill>
              </a:rPr>
              <a:t> Mo i Rana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46B766E1-BF5A-4EDF-9ECB-5EBDA83B60D1}"/>
              </a:ext>
            </a:extLst>
          </p:cNvPr>
          <p:cNvSpPr txBox="1"/>
          <p:nvPr/>
        </p:nvSpPr>
        <p:spPr>
          <a:xfrm>
            <a:off x="3522442" y="5062895"/>
            <a:ext cx="1459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Yasna Mimbela</a:t>
            </a: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CB131A95-5CC7-4A53-B89E-5E9765C6FF2D}"/>
              </a:ext>
            </a:extLst>
          </p:cNvPr>
          <p:cNvSpPr/>
          <p:nvPr/>
        </p:nvSpPr>
        <p:spPr>
          <a:xfrm>
            <a:off x="5218361" y="2295550"/>
            <a:ext cx="1587354" cy="3558363"/>
          </a:xfrm>
          <a:prstGeom prst="rect">
            <a:avLst/>
          </a:prstGeom>
          <a:solidFill>
            <a:srgbClr val="004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dirty="0">
                <a:ln>
                  <a:solidFill>
                    <a:schemeClr val="bg1"/>
                  </a:solidFill>
                </a:ln>
                <a:latin typeface="+mj-lt"/>
              </a:rPr>
              <a:t>1. </a:t>
            </a:r>
            <a:r>
              <a:rPr lang="nb-NO" sz="1100" dirty="0" err="1">
                <a:ln>
                  <a:solidFill>
                    <a:schemeClr val="bg1"/>
                  </a:solidFill>
                </a:ln>
                <a:latin typeface="+mj-lt"/>
              </a:rPr>
              <a:t>apr</a:t>
            </a:r>
            <a:endParaRPr lang="nb-NO" sz="11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B1C5741A-D48A-4522-BBAE-D42BA763592F}"/>
              </a:ext>
            </a:extLst>
          </p:cNvPr>
          <p:cNvSpPr txBox="1"/>
          <p:nvPr/>
        </p:nvSpPr>
        <p:spPr>
          <a:xfrm>
            <a:off x="5304277" y="3395919"/>
            <a:ext cx="1415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>
                <a:solidFill>
                  <a:schemeClr val="bg1"/>
                </a:solidFill>
              </a:rPr>
              <a:t>Campus &amp; kompetanse</a:t>
            </a:r>
            <a:endParaRPr lang="nb-NO" sz="1600" b="1" dirty="0">
              <a:solidFill>
                <a:schemeClr val="bg1"/>
              </a:solidFill>
            </a:endParaRP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69165354-4BCB-4892-93E7-F682D1D6B9AE}"/>
              </a:ext>
            </a:extLst>
          </p:cNvPr>
          <p:cNvSpPr txBox="1"/>
          <p:nvPr/>
        </p:nvSpPr>
        <p:spPr>
          <a:xfrm>
            <a:off x="5181149" y="5062895"/>
            <a:ext cx="1459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Ansatt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2B327D64-A219-45BD-A128-1ADB7343AEF6}"/>
              </a:ext>
            </a:extLst>
          </p:cNvPr>
          <p:cNvSpPr/>
          <p:nvPr/>
        </p:nvSpPr>
        <p:spPr>
          <a:xfrm>
            <a:off x="6913998" y="2295550"/>
            <a:ext cx="1587354" cy="3558363"/>
          </a:xfrm>
          <a:prstGeom prst="rect">
            <a:avLst/>
          </a:prstGeom>
          <a:solidFill>
            <a:srgbClr val="004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BADC897E-5E6E-4A4C-B22B-C6DA450819A6}"/>
              </a:ext>
            </a:extLst>
          </p:cNvPr>
          <p:cNvSpPr txBox="1"/>
          <p:nvPr/>
        </p:nvSpPr>
        <p:spPr>
          <a:xfrm>
            <a:off x="6999914" y="3395919"/>
            <a:ext cx="141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>
                <a:solidFill>
                  <a:schemeClr val="bg1"/>
                </a:solidFill>
              </a:rPr>
              <a:t>Omdømme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19A3FE18-769B-4987-B84E-ED63B4580286}"/>
              </a:ext>
            </a:extLst>
          </p:cNvPr>
          <p:cNvSpPr txBox="1"/>
          <p:nvPr/>
        </p:nvSpPr>
        <p:spPr>
          <a:xfrm>
            <a:off x="6876786" y="5062895"/>
            <a:ext cx="1459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Iselin Breirem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6FBF084F-CAA1-479A-9082-EAF1551E36CE}"/>
              </a:ext>
            </a:extLst>
          </p:cNvPr>
          <p:cNvSpPr/>
          <p:nvPr/>
        </p:nvSpPr>
        <p:spPr>
          <a:xfrm>
            <a:off x="8576329" y="2295550"/>
            <a:ext cx="1587354" cy="3558363"/>
          </a:xfrm>
          <a:prstGeom prst="rect">
            <a:avLst/>
          </a:prstGeom>
          <a:solidFill>
            <a:srgbClr val="004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>
                <a:ln>
                  <a:solidFill>
                    <a:schemeClr val="bg1"/>
                  </a:solidFill>
                </a:ln>
                <a:latin typeface="+mj-lt"/>
              </a:rPr>
              <a:t> </a:t>
            </a: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F4B7EF9D-C06F-46A5-BE49-00DE7ED106BF}"/>
              </a:ext>
            </a:extLst>
          </p:cNvPr>
          <p:cNvSpPr txBox="1"/>
          <p:nvPr/>
        </p:nvSpPr>
        <p:spPr>
          <a:xfrm>
            <a:off x="8662245" y="3395919"/>
            <a:ext cx="141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b="1" dirty="0">
                <a:solidFill>
                  <a:schemeClr val="bg1"/>
                </a:solidFill>
              </a:rPr>
              <a:t>Infrastruktur</a:t>
            </a:r>
          </a:p>
        </p:txBody>
      </p:sp>
      <p:sp>
        <p:nvSpPr>
          <p:cNvPr id="52" name="TekstSylinder 51">
            <a:extLst>
              <a:ext uri="{FF2B5EF4-FFF2-40B4-BE49-F238E27FC236}">
                <a16:creationId xmlns:a16="http://schemas.microsoft.com/office/drawing/2014/main" id="{B5239A26-5759-4224-A3C1-87D600071A22}"/>
              </a:ext>
            </a:extLst>
          </p:cNvPr>
          <p:cNvSpPr txBox="1"/>
          <p:nvPr/>
        </p:nvSpPr>
        <p:spPr>
          <a:xfrm>
            <a:off x="8539117" y="5062895"/>
            <a:ext cx="1459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Reidar Ryssdal</a:t>
            </a:r>
          </a:p>
        </p:txBody>
      </p:sp>
      <p:pic>
        <p:nvPicPr>
          <p:cNvPr id="53" name="Grafikk 52" descr="Kran kontur">
            <a:extLst>
              <a:ext uri="{FF2B5EF4-FFF2-40B4-BE49-F238E27FC236}">
                <a16:creationId xmlns:a16="http://schemas.microsoft.com/office/drawing/2014/main" id="{E63A2F77-B7C2-4525-AEE2-88F9017615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032203" y="2427195"/>
            <a:ext cx="620229" cy="620229"/>
          </a:xfrm>
          <a:prstGeom prst="rect">
            <a:avLst/>
          </a:prstGeom>
        </p:spPr>
      </p:pic>
      <p:sp>
        <p:nvSpPr>
          <p:cNvPr id="54" name="Rektangel 53">
            <a:extLst>
              <a:ext uri="{FF2B5EF4-FFF2-40B4-BE49-F238E27FC236}">
                <a16:creationId xmlns:a16="http://schemas.microsoft.com/office/drawing/2014/main" id="{458C2939-8E56-4A88-A1C0-63C0A824E3A5}"/>
              </a:ext>
            </a:extLst>
          </p:cNvPr>
          <p:cNvSpPr/>
          <p:nvPr/>
        </p:nvSpPr>
        <p:spPr>
          <a:xfrm>
            <a:off x="10255924" y="2295550"/>
            <a:ext cx="1587354" cy="3558363"/>
          </a:xfrm>
          <a:prstGeom prst="rect">
            <a:avLst/>
          </a:prstGeom>
          <a:solidFill>
            <a:srgbClr val="004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56" name="TekstSylinder 55">
            <a:extLst>
              <a:ext uri="{FF2B5EF4-FFF2-40B4-BE49-F238E27FC236}">
                <a16:creationId xmlns:a16="http://schemas.microsoft.com/office/drawing/2014/main" id="{1EF881B3-0B1F-4ACC-8917-FDF8E4E57808}"/>
              </a:ext>
            </a:extLst>
          </p:cNvPr>
          <p:cNvSpPr txBox="1"/>
          <p:nvPr/>
        </p:nvSpPr>
        <p:spPr>
          <a:xfrm>
            <a:off x="10212387" y="5062895"/>
            <a:ext cx="1459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Til vurdering</a:t>
            </a:r>
          </a:p>
        </p:txBody>
      </p:sp>
      <p:pic>
        <p:nvPicPr>
          <p:cNvPr id="57" name="Grafikk 56" descr="Koffert med heldekkende fyll">
            <a:extLst>
              <a:ext uri="{FF2B5EF4-FFF2-40B4-BE49-F238E27FC236}">
                <a16:creationId xmlns:a16="http://schemas.microsoft.com/office/drawing/2014/main" id="{1BBCF8D8-B9CB-437E-A329-F43FB59899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705473" y="2427195"/>
            <a:ext cx="620229" cy="620229"/>
          </a:xfrm>
          <a:prstGeom prst="rect">
            <a:avLst/>
          </a:prstGeom>
        </p:spPr>
      </p:pic>
      <p:pic>
        <p:nvPicPr>
          <p:cNvPr id="58" name="Grafikk 57" descr="Chat med heldekkende fyll">
            <a:extLst>
              <a:ext uri="{FF2B5EF4-FFF2-40B4-BE49-F238E27FC236}">
                <a16:creationId xmlns:a16="http://schemas.microsoft.com/office/drawing/2014/main" id="{34888EAB-A2D7-4F52-9B20-A9A8B42EA0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307" y="2305364"/>
            <a:ext cx="882508" cy="882508"/>
          </a:xfrm>
          <a:prstGeom prst="rect">
            <a:avLst/>
          </a:prstGeom>
        </p:spPr>
      </p:pic>
      <p:pic>
        <p:nvPicPr>
          <p:cNvPr id="59" name="Grafikk 58" descr="Åpen dør med heldekkende fyll">
            <a:extLst>
              <a:ext uri="{FF2B5EF4-FFF2-40B4-BE49-F238E27FC236}">
                <a16:creationId xmlns:a16="http://schemas.microsoft.com/office/drawing/2014/main" id="{8D910ED4-CCC4-4CBC-99E8-D17CB1D663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48576" y="2404580"/>
            <a:ext cx="642562" cy="642562"/>
          </a:xfrm>
          <a:prstGeom prst="rect">
            <a:avLst/>
          </a:prstGeom>
        </p:spPr>
      </p:pic>
      <p:pic>
        <p:nvPicPr>
          <p:cNvPr id="60" name="Grafikk 59" descr="Arkitektur med heldekkende fyll">
            <a:extLst>
              <a:ext uri="{FF2B5EF4-FFF2-40B4-BE49-F238E27FC236}">
                <a16:creationId xmlns:a16="http://schemas.microsoft.com/office/drawing/2014/main" id="{02CB0E34-CC5E-4C06-A770-249E59BC7A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363179" y="2406579"/>
            <a:ext cx="686160" cy="686160"/>
          </a:xfrm>
          <a:prstGeom prst="rect">
            <a:avLst/>
          </a:prstGeom>
        </p:spPr>
      </p:pic>
      <p:pic>
        <p:nvPicPr>
          <p:cNvPr id="61" name="Grafikk 60" descr="Diplomrull med heldekkende fyll">
            <a:extLst>
              <a:ext uri="{FF2B5EF4-FFF2-40B4-BE49-F238E27FC236}">
                <a16:creationId xmlns:a16="http://schemas.microsoft.com/office/drawing/2014/main" id="{204A2160-0561-4327-BD94-F917BF5F90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82044" y="2255939"/>
            <a:ext cx="981357" cy="981357"/>
          </a:xfrm>
          <a:prstGeom prst="rect">
            <a:avLst/>
          </a:prstGeom>
        </p:spPr>
      </p:pic>
      <p:sp>
        <p:nvSpPr>
          <p:cNvPr id="62" name="Rektangel 61">
            <a:extLst>
              <a:ext uri="{FF2B5EF4-FFF2-40B4-BE49-F238E27FC236}">
                <a16:creationId xmlns:a16="http://schemas.microsoft.com/office/drawing/2014/main" id="{6BD43F83-ACB9-4614-813C-8ECB30D1B2D6}"/>
              </a:ext>
            </a:extLst>
          </p:cNvPr>
          <p:cNvSpPr/>
          <p:nvPr/>
        </p:nvSpPr>
        <p:spPr>
          <a:xfrm>
            <a:off x="4051882" y="5908905"/>
            <a:ext cx="3717724" cy="863368"/>
          </a:xfrm>
          <a:prstGeom prst="rect">
            <a:avLst/>
          </a:prstGeom>
          <a:solidFill>
            <a:srgbClr val="004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dirty="0" err="1">
                <a:ln>
                  <a:solidFill>
                    <a:schemeClr val="bg1"/>
                  </a:solidFill>
                </a:ln>
                <a:latin typeface="+mj-lt"/>
              </a:rPr>
              <a:t>BatteryChain</a:t>
            </a:r>
            <a:endParaRPr lang="nb-NO" sz="1100" dirty="0">
              <a:ln>
                <a:solidFill>
                  <a:schemeClr val="bg1"/>
                </a:solidFill>
              </a:ln>
              <a:latin typeface="+mj-lt"/>
            </a:endParaRPr>
          </a:p>
          <a:p>
            <a:pPr algn="ctr"/>
            <a:r>
              <a:rPr lang="nb-NO" sz="1100" dirty="0">
                <a:ln>
                  <a:solidFill>
                    <a:schemeClr val="bg1"/>
                  </a:solidFill>
                </a:ln>
                <a:latin typeface="+mj-lt"/>
              </a:rPr>
              <a:t>Nordic Battery Belt</a:t>
            </a:r>
          </a:p>
          <a:p>
            <a:pPr algn="ctr"/>
            <a:r>
              <a:rPr lang="nb-NO" sz="1100" dirty="0">
                <a:ln>
                  <a:solidFill>
                    <a:schemeClr val="bg1"/>
                  </a:solidFill>
                </a:ln>
                <a:latin typeface="+mj-lt"/>
              </a:rPr>
              <a:t>Venture North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19FAB3FB-246B-4E9F-91EB-C6039BD589F2}"/>
              </a:ext>
            </a:extLst>
          </p:cNvPr>
          <p:cNvSpPr txBox="1"/>
          <p:nvPr/>
        </p:nvSpPr>
        <p:spPr>
          <a:xfrm>
            <a:off x="212654" y="5114654"/>
            <a:ext cx="1459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Ole M. Kolstad</a:t>
            </a:r>
          </a:p>
        </p:txBody>
      </p:sp>
    </p:spTree>
    <p:extLst>
      <p:ext uri="{BB962C8B-B14F-4D97-AF65-F5344CB8AC3E}">
        <p14:creationId xmlns:p14="http://schemas.microsoft.com/office/powerpoint/2010/main" val="579405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CDC668-070F-4857-8FAB-DDF00959F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Omdømme og attraktivitet</a:t>
            </a:r>
          </a:p>
        </p:txBody>
      </p:sp>
      <p:pic>
        <p:nvPicPr>
          <p:cNvPr id="5" name="Grafikk 4" descr="Sjarm kontur">
            <a:extLst>
              <a:ext uri="{FF2B5EF4-FFF2-40B4-BE49-F238E27FC236}">
                <a16:creationId xmlns:a16="http://schemas.microsoft.com/office/drawing/2014/main" id="{6E1475CF-D81E-4999-8206-F8E320621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7454" y="2746169"/>
            <a:ext cx="1332016" cy="133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09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B6F505-1752-4E54-B3F9-3040339E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Optimisme og tilflytting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F5A715C-A4E6-45A2-A834-252A8BA11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2F63790-F295-49C9-8FFD-8BFDBB486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41828"/>
            <a:ext cx="9730617" cy="499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98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A0C5829-A764-4D83-A939-30AFA72E4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Investeringer til 20 </a:t>
            </a:r>
            <a:r>
              <a:rPr lang="nb-NO" dirty="0" err="1"/>
              <a:t>millilarder</a:t>
            </a:r>
            <a:r>
              <a:rPr lang="nb-NO" dirty="0"/>
              <a:t> kroner 2021-2025</a:t>
            </a:r>
          </a:p>
          <a:p>
            <a:r>
              <a:rPr lang="nb-NO" dirty="0"/>
              <a:t>1500 jobber direkte i FREYR i </a:t>
            </a:r>
            <a:r>
              <a:rPr lang="nb-NO" dirty="0" err="1"/>
              <a:t>driftfase</a:t>
            </a:r>
            <a:endParaRPr lang="nb-NO" dirty="0"/>
          </a:p>
          <a:p>
            <a:r>
              <a:rPr lang="nb-NO" dirty="0"/>
              <a:t>Befolkningsvekst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5000 flere Ranværinger innen 2030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Ca. 1500 i alderen 25-35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Ca. 1000 flere barn i alderen 0-5 år</a:t>
            </a:r>
          </a:p>
          <a:p>
            <a:br>
              <a:rPr lang="nb-NO" dirty="0"/>
            </a:br>
            <a:r>
              <a:rPr lang="nb-NO" dirty="0"/>
              <a:t>Behov for 1800-2150 nye boliger innen 2030</a:t>
            </a:r>
          </a:p>
          <a:p>
            <a:r>
              <a:rPr lang="nb-NO" dirty="0"/>
              <a:t>Dette skaper behov for helsepersonell, lærere, politi osv. </a:t>
            </a:r>
            <a:br>
              <a:rPr lang="nb-NO" dirty="0"/>
            </a:br>
            <a:r>
              <a:rPr lang="nb-NO" dirty="0"/>
              <a:t>Skapet muligheter for flere ansatte i servicenæringer</a:t>
            </a:r>
          </a:p>
          <a:p>
            <a:r>
              <a:rPr lang="nb-NO" dirty="0"/>
              <a:t>Det er i gang store prosjekter for å mobilisere til regional utvikling, byutvikling og rekruttering</a:t>
            </a:r>
          </a:p>
          <a:p>
            <a:endParaRPr lang="nb-NO" dirty="0"/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3C73605A-8794-4CFF-BA61-00334C876C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3701" b="3701"/>
          <a:stretch/>
        </p:blipFill>
        <p:spPr/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3EAE94F8-D8D2-44D2-8790-6F23CD455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Enorme </a:t>
            </a:r>
            <a:r>
              <a:rPr lang="nb-NO" dirty="0" err="1"/>
              <a:t>ringvikrninger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0998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3C65EF-B6EC-410A-BA43-DD38850AF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stedsbilde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DCA393-1E99-4A38-9774-5E229D7B8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Ukjent internasjonalt</a:t>
            </a:r>
          </a:p>
          <a:p>
            <a:r>
              <a:rPr lang="nb-NO" dirty="0"/>
              <a:t>Svak posisjonering nasjonalt</a:t>
            </a:r>
          </a:p>
          <a:p>
            <a:r>
              <a:rPr lang="nb-NO" dirty="0"/>
              <a:t>Konflikter regionalt</a:t>
            </a:r>
          </a:p>
          <a:p>
            <a:r>
              <a:rPr lang="nb-NO" dirty="0"/>
              <a:t>Industriby lokalt?</a:t>
            </a:r>
          </a:p>
        </p:txBody>
      </p:sp>
      <p:pic>
        <p:nvPicPr>
          <p:cNvPr id="4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086ACB69-F1D6-4FEE-BA82-F97FB1A95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018" y="2387888"/>
            <a:ext cx="4226010" cy="338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65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3C86A6-3E68-430F-8CE7-1C7A6B67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Ordsky 2030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2F9988-87D9-40A9-B1E6-AB38797F8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9409" y="2731512"/>
            <a:ext cx="3855730" cy="21838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TA OPP MOBILEN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GÅ INN PÅ </a:t>
            </a:r>
            <a:r>
              <a:rPr lang="nb-NO" sz="2800" b="1" dirty="0"/>
              <a:t>MENTI.COM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Bruk koden </a:t>
            </a:r>
            <a:r>
              <a:rPr lang="nb-NO" sz="2800" b="1" dirty="0"/>
              <a:t>8978 2232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6" name="Grafikk 5" descr="Smarttelefon med heldekkende fyll">
            <a:extLst>
              <a:ext uri="{FF2B5EF4-FFF2-40B4-BE49-F238E27FC236}">
                <a16:creationId xmlns:a16="http://schemas.microsoft.com/office/drawing/2014/main" id="{D3F81739-FD27-4F0D-BF5B-4728BDD95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9317" y="2305992"/>
            <a:ext cx="2931816" cy="293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81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A63E3A-03C3-48EB-A69B-607AC9CCB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70CE0F3-5FF2-417B-BAB5-5EA4FEBA6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038" y="319100"/>
            <a:ext cx="11024527" cy="6480635"/>
          </a:xfrm>
        </p:spPr>
      </p:pic>
    </p:spTree>
    <p:extLst>
      <p:ext uri="{BB962C8B-B14F-4D97-AF65-F5344CB8AC3E}">
        <p14:creationId xmlns:p14="http://schemas.microsoft.com/office/powerpoint/2010/main" val="834205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270199-2D64-44A4-9191-60787D17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Fremtidens </a:t>
            </a:r>
            <a:r>
              <a:rPr lang="nb-NO" dirty="0" err="1"/>
              <a:t>stedsbilde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AEBE3B-5F0C-4438-B913-2443FEDE5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Internasjonalt kjent for vår grønne industri</a:t>
            </a:r>
          </a:p>
          <a:p>
            <a:r>
              <a:rPr lang="nb-NO" dirty="0"/>
              <a:t>Nasjonalt kjent som et sted med spennende jobber og fremoverlent samfunn</a:t>
            </a:r>
          </a:p>
          <a:p>
            <a:r>
              <a:rPr lang="nb-NO" dirty="0"/>
              <a:t>Regionalt kjent som Helgelands inngangsportal</a:t>
            </a:r>
          </a:p>
          <a:p>
            <a:r>
              <a:rPr lang="nb-NO" dirty="0"/>
              <a:t>Lokal stolthet over å være fra Mo i Rana</a:t>
            </a:r>
          </a:p>
        </p:txBody>
      </p:sp>
    </p:spTree>
    <p:extLst>
      <p:ext uri="{BB962C8B-B14F-4D97-AF65-F5344CB8AC3E}">
        <p14:creationId xmlns:p14="http://schemas.microsoft.com/office/powerpoint/2010/main" val="3025419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C351A8-7F8C-436F-95E0-47AEA9E34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/>
          <a:p>
            <a:r>
              <a:rPr lang="nb-NO" dirty="0"/>
              <a:t>Å maksimere muligheter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FB72C8-5C91-4B8F-8B40-F41CF041A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</a:pPr>
            <a:r>
              <a:rPr lang="nb-NO" sz="1900" dirty="0"/>
              <a:t>ARN 2022 </a:t>
            </a:r>
          </a:p>
          <a:p>
            <a:pPr lvl="0">
              <a:lnSpc>
                <a:spcPct val="90000"/>
              </a:lnSpc>
            </a:pPr>
            <a:r>
              <a:rPr lang="nb-NO" sz="1900" dirty="0"/>
              <a:t>EKH 2024</a:t>
            </a:r>
          </a:p>
          <a:p>
            <a:pPr>
              <a:lnSpc>
                <a:spcPct val="90000"/>
              </a:lnSpc>
            </a:pPr>
            <a:r>
              <a:rPr lang="nb-NO" sz="1900" dirty="0"/>
              <a:t>100-års jubileum </a:t>
            </a:r>
          </a:p>
          <a:p>
            <a:pPr>
              <a:lnSpc>
                <a:spcPct val="90000"/>
              </a:lnSpc>
            </a:pPr>
            <a:endParaRPr lang="nb-NO" sz="1900" dirty="0"/>
          </a:p>
        </p:txBody>
      </p:sp>
    </p:spTree>
    <p:extLst>
      <p:ext uri="{BB962C8B-B14F-4D97-AF65-F5344CB8AC3E}">
        <p14:creationId xmlns:p14="http://schemas.microsoft.com/office/powerpoint/2010/main" val="3370587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RN_2022_ET01_H.264">
            <a:hlinkClick r:id="" action="ppaction://media"/>
            <a:extLst>
              <a:ext uri="{FF2B5EF4-FFF2-40B4-BE49-F238E27FC236}">
                <a16:creationId xmlns:a16="http://schemas.microsoft.com/office/drawing/2014/main" id="{4CD22C02-C5B8-4F94-B90A-F70EBC0A4987}"/>
              </a:ext>
            </a:extLst>
          </p:cNvPr>
          <p:cNvPicPr>
            <a:picLocks noGrp="1" noChangeAspect="1"/>
          </p:cNvPicPr>
          <p:nvPr>
            <p:ph type="pic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7999"/>
          </a:xfrm>
          <a:noFill/>
        </p:spPr>
      </p:pic>
    </p:spTree>
    <p:extLst>
      <p:ext uri="{BB962C8B-B14F-4D97-AF65-F5344CB8AC3E}">
        <p14:creationId xmlns:p14="http://schemas.microsoft.com/office/powerpoint/2010/main" val="154009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C210F71D-3F25-4AB1-BC8E-6715BE544A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26F8A5-E2D8-4B62-81A7-7FF29FC81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797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 descr="Wine outline">
            <a:extLst>
              <a:ext uri="{FF2B5EF4-FFF2-40B4-BE49-F238E27FC236}">
                <a16:creationId xmlns:a16="http://schemas.microsoft.com/office/drawing/2014/main" id="{407C5157-1D6C-4868-9C75-83DFB75B9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856" y="4770683"/>
            <a:ext cx="914400" cy="914400"/>
          </a:xfrm>
          <a:prstGeom prst="rect">
            <a:avLst/>
          </a:prstGeom>
        </p:spPr>
      </p:pic>
      <p:pic>
        <p:nvPicPr>
          <p:cNvPr id="29" name="Graphic 28" descr="Cheers with solid fill">
            <a:extLst>
              <a:ext uri="{FF2B5EF4-FFF2-40B4-BE49-F238E27FC236}">
                <a16:creationId xmlns:a16="http://schemas.microsoft.com/office/drawing/2014/main" id="{D7C71ECB-F2F6-463D-B9FD-8FE54B8120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94399" y="2416693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4B6DCDE-567C-41C2-8D37-9F14B6628049}"/>
              </a:ext>
            </a:extLst>
          </p:cNvPr>
          <p:cNvSpPr txBox="1"/>
          <p:nvPr/>
        </p:nvSpPr>
        <p:spPr>
          <a:xfrm>
            <a:off x="1828329" y="2416693"/>
            <a:ext cx="28420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International Celebrations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Eurovison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World Cup Soccer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Formula 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D239266-620E-4092-BFF3-CB45DC5A4D65}"/>
              </a:ext>
            </a:extLst>
          </p:cNvPr>
          <p:cNvSpPr txBox="1"/>
          <p:nvPr/>
        </p:nvSpPr>
        <p:spPr>
          <a:xfrm>
            <a:off x="6832816" y="2437913"/>
            <a:ext cx="28420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Social Gathering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MINT Coffee Corner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MINT Cocktail – Park22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Sports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B19D67-C317-4003-915E-5A4092991BE1}"/>
              </a:ext>
            </a:extLst>
          </p:cNvPr>
          <p:cNvSpPr txBox="1"/>
          <p:nvPr/>
        </p:nvSpPr>
        <p:spPr>
          <a:xfrm>
            <a:off x="1921947" y="4770683"/>
            <a:ext cx="28420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Discover and mingle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Brewing course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Film Festival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Cocktail course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5" name="Graphic 34" descr="Earth Globe - Asia with solid fill">
            <a:extLst>
              <a:ext uri="{FF2B5EF4-FFF2-40B4-BE49-F238E27FC236}">
                <a16:creationId xmlns:a16="http://schemas.microsoft.com/office/drawing/2014/main" id="{C1ADA556-BB4A-42C8-A2FF-21DC147723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856" y="2436904"/>
            <a:ext cx="914400" cy="9144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B04C14E-4732-494F-B08F-E232FEA2B833}"/>
              </a:ext>
            </a:extLst>
          </p:cNvPr>
          <p:cNvSpPr txBox="1"/>
          <p:nvPr/>
        </p:nvSpPr>
        <p:spPr>
          <a:xfrm>
            <a:off x="654856" y="739811"/>
            <a:ext cx="70533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First International Community in Mo </a:t>
            </a:r>
            <a:r>
              <a:rPr lang="en-US" sz="3200" dirty="0" err="1"/>
              <a:t>i</a:t>
            </a:r>
            <a:r>
              <a:rPr lang="en-US" sz="3200" dirty="0"/>
              <a:t> Rana - MINT</a:t>
            </a:r>
          </a:p>
        </p:txBody>
      </p:sp>
      <p:pic>
        <p:nvPicPr>
          <p:cNvPr id="38" name="Picture 37" descr="Logo, company name&#10;&#10;Description automatically generated">
            <a:extLst>
              <a:ext uri="{FF2B5EF4-FFF2-40B4-BE49-F238E27FC236}">
                <a16:creationId xmlns:a16="http://schemas.microsoft.com/office/drawing/2014/main" id="{F5A50C06-C09F-442D-94B4-52625304C1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16" y="4684405"/>
            <a:ext cx="3991130" cy="147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61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C69FDC-37EA-4BEA-8E42-4AD0C4D9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Omdømme og attraktivitet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B60607-A5D1-477F-B2B1-415862F28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Posisjonere Mo i Rana som et attraktivt sted å bosette seg for nye innbyggere</a:t>
            </a:r>
          </a:p>
          <a:p>
            <a:r>
              <a:rPr lang="nb-NO" dirty="0"/>
              <a:t>Kartlegge kommunens omdømme og attraktivitet</a:t>
            </a:r>
          </a:p>
          <a:p>
            <a:r>
              <a:rPr lang="nb-NO" dirty="0"/>
              <a:t>Igangsette tiltak for å styrke kommunens omdømme, inkludert tiltak for digitalt omdømme, uttrykk og tilstedeværelse</a:t>
            </a:r>
          </a:p>
          <a:p>
            <a:r>
              <a:rPr lang="nb-NO" dirty="0"/>
              <a:t>Videreutvikle fortellingen om Rana</a:t>
            </a:r>
          </a:p>
          <a:p>
            <a:r>
              <a:rPr lang="nb-NO" dirty="0"/>
              <a:t>Styrke arbeidet med langsiktig strategisk posisjonering</a:t>
            </a:r>
          </a:p>
        </p:txBody>
      </p:sp>
    </p:spTree>
    <p:extLst>
      <p:ext uri="{BB962C8B-B14F-4D97-AF65-F5344CB8AC3E}">
        <p14:creationId xmlns:p14="http://schemas.microsoft.com/office/powerpoint/2010/main" val="73969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2B04A4-3FC6-4ED7-90F2-6E6EE309E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Satsningsområder (</a:t>
            </a:r>
            <a:r>
              <a:rPr lang="nb-NO" dirty="0" err="1"/>
              <a:t>d.d</a:t>
            </a:r>
            <a:r>
              <a:rPr lang="nb-NO" dirty="0"/>
              <a:t>) 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3CB07596-5019-4357-94DE-8FB06D0051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5638" y="1985963"/>
          <a:ext cx="10698162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3900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ABD2F8-A462-4395-9EEE-059961A97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 om meg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726B25-583E-41A1-814D-38E8F27C6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/>
              <a:t>Iselin Breirem</a:t>
            </a:r>
            <a:r>
              <a:rPr lang="nb-NO" dirty="0"/>
              <a:t>, oppvokst i Mo i Rana</a:t>
            </a:r>
            <a:br>
              <a:rPr lang="nb-NO" dirty="0"/>
            </a:br>
            <a:r>
              <a:rPr lang="nb-NO" dirty="0"/>
              <a:t>Men ikke bodd her siden 2011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Startet i Rana utvikling 03. januar 2022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Prosjektleder for omdømme og attraktivitet</a:t>
            </a:r>
            <a:br>
              <a:rPr lang="nb-NO" b="1" dirty="0"/>
            </a:br>
            <a:r>
              <a:rPr lang="nb-NO" dirty="0"/>
              <a:t>Mastergrad i samfunnsplanlegging og kulturforståelse, UiT</a:t>
            </a:r>
          </a:p>
          <a:p>
            <a:endParaRPr lang="nb-NO" b="1" dirty="0"/>
          </a:p>
          <a:p>
            <a:pPr marL="0" indent="0">
              <a:buNone/>
            </a:pPr>
            <a:r>
              <a:rPr lang="nb-NO" dirty="0"/>
              <a:t>Jobbet 3,5 år i Lillestrøm kommune i planavdelingen</a:t>
            </a:r>
            <a:br>
              <a:rPr lang="nb-NO" dirty="0"/>
            </a:br>
            <a:r>
              <a:rPr lang="nb-NO" dirty="0"/>
              <a:t>Med ansvar for medvirkningen i kommunalområde by- og stedsutvikling</a:t>
            </a:r>
          </a:p>
          <a:p>
            <a:pPr marL="0" indent="0">
              <a:buNone/>
            </a:pPr>
            <a:r>
              <a:rPr lang="nb-NO" dirty="0"/>
              <a:t>Jobbet med byutviklingsplan for Lillestrøm og flere store områdeplaner bla: Skedsmokorset og Fetsund sentrum. </a:t>
            </a:r>
          </a:p>
          <a:p>
            <a:endParaRPr lang="nb-NO" dirty="0"/>
          </a:p>
        </p:txBody>
      </p:sp>
      <p:pic>
        <p:nvPicPr>
          <p:cNvPr id="4" name="08_Culture_v7">
            <a:hlinkClick r:id="" action="ppaction://media"/>
            <a:extLst>
              <a:ext uri="{FF2B5EF4-FFF2-40B4-BE49-F238E27FC236}">
                <a16:creationId xmlns:a16="http://schemas.microsoft.com/office/drawing/2014/main" id="{D5E8ED65-DD9E-4991-AFFD-6AB93A1BD5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7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C0DCBE8-9A77-4494-8E9F-3E3DA7B7C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35421" y="3428999"/>
            <a:ext cx="4318377" cy="2747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Vi må internasjonalisere oss</a:t>
            </a:r>
          </a:p>
          <a:p>
            <a:r>
              <a:rPr lang="nb-NO" dirty="0"/>
              <a:t>     - Engelske utlysninger!</a:t>
            </a:r>
            <a:br>
              <a:rPr lang="nb-NO" dirty="0"/>
            </a:br>
            <a:r>
              <a:rPr lang="nb-NO" dirty="0"/>
              <a:t>     - Engelske nettsider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Vi må modernisere oss</a:t>
            </a:r>
          </a:p>
          <a:p>
            <a:r>
              <a:rPr lang="nb-NO" dirty="0"/>
              <a:t>     - Være digitalt oppdatere og tilgjengelige</a:t>
            </a:r>
            <a:br>
              <a:rPr lang="nb-NO" dirty="0"/>
            </a:br>
            <a:r>
              <a:rPr lang="nb-NO" dirty="0"/>
              <a:t>     - Tilpasse oss et yngre publikum</a:t>
            </a:r>
            <a:br>
              <a:rPr lang="nb-NO" dirty="0"/>
            </a:br>
            <a:r>
              <a:rPr lang="nb-NO" dirty="0"/>
              <a:t>       og et internasjonalt publikum </a:t>
            </a:r>
          </a:p>
        </p:txBody>
      </p:sp>
      <p:pic>
        <p:nvPicPr>
          <p:cNvPr id="7" name="Plassholder for bilde 6" descr="Tilbake kontur">
            <a:extLst>
              <a:ext uri="{FF2B5EF4-FFF2-40B4-BE49-F238E27FC236}">
                <a16:creationId xmlns:a16="http://schemas.microsoft.com/office/drawing/2014/main" id="{AEE923D9-BAFF-450C-AD2B-5C556A127B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667" r="6667"/>
          <a:stretch>
            <a:fillRect/>
          </a:stretch>
        </p:blipFill>
        <p:spPr>
          <a:xfrm rot="2963671">
            <a:off x="5528924" y="2920239"/>
            <a:ext cx="1413452" cy="1630906"/>
          </a:xfrm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006AC6BD-3AC8-4E5C-A212-FFA7E4DB9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5421" y="1645531"/>
            <a:ext cx="3572692" cy="1593668"/>
          </a:xfrm>
        </p:spPr>
        <p:txBody>
          <a:bodyPr>
            <a:normAutofit fontScale="90000"/>
          </a:bodyPr>
          <a:lstStyle/>
          <a:p>
            <a:r>
              <a:rPr lang="nb-NO" dirty="0"/>
              <a:t>Hvordan jobbe med omdømme?</a:t>
            </a:r>
          </a:p>
        </p:txBody>
      </p:sp>
      <p:sp>
        <p:nvSpPr>
          <p:cNvPr id="5" name="Plassholder for tekst 1">
            <a:extLst>
              <a:ext uri="{FF2B5EF4-FFF2-40B4-BE49-F238E27FC236}">
                <a16:creationId xmlns:a16="http://schemas.microsoft.com/office/drawing/2014/main" id="{45CAC681-D1C3-4D4F-9848-7E3B3E716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948" y="1922789"/>
            <a:ext cx="5181599" cy="3717362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Investeringer til 20 </a:t>
            </a:r>
            <a:r>
              <a:rPr lang="nb-NO" dirty="0" err="1"/>
              <a:t>millilarder</a:t>
            </a:r>
            <a:r>
              <a:rPr lang="nb-NO" dirty="0"/>
              <a:t> kroner 2021-2025</a:t>
            </a:r>
          </a:p>
          <a:p>
            <a:r>
              <a:rPr lang="nb-NO" dirty="0"/>
              <a:t>1500 jobber direkte i FREYR i </a:t>
            </a:r>
            <a:r>
              <a:rPr lang="nb-NO" dirty="0" err="1"/>
              <a:t>driftfase</a:t>
            </a:r>
            <a:endParaRPr lang="nb-NO" dirty="0"/>
          </a:p>
          <a:p>
            <a:r>
              <a:rPr lang="nb-NO" dirty="0"/>
              <a:t>Befolkningsvekst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5000 flere Ranværinger innen 2030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Ca. 1500 i alderen </a:t>
            </a:r>
            <a:r>
              <a:rPr lang="nb-NO" sz="1900" b="1" dirty="0"/>
              <a:t>25-35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Ca. 1000 flere barn i alderen </a:t>
            </a:r>
            <a:r>
              <a:rPr lang="nb-NO" sz="2200" b="1" dirty="0"/>
              <a:t>0-5 år</a:t>
            </a:r>
          </a:p>
          <a:p>
            <a:br>
              <a:rPr lang="nb-NO" dirty="0"/>
            </a:br>
            <a:r>
              <a:rPr lang="nb-NO" dirty="0"/>
              <a:t>Behov for 1800-2150 </a:t>
            </a:r>
            <a:r>
              <a:rPr lang="nb-NO" sz="1900" b="1" dirty="0"/>
              <a:t>nye boliger </a:t>
            </a:r>
            <a:r>
              <a:rPr lang="nb-NO" dirty="0"/>
              <a:t>innen 2030</a:t>
            </a:r>
          </a:p>
          <a:p>
            <a:r>
              <a:rPr lang="nb-NO" dirty="0"/>
              <a:t>Dette skaper behov for </a:t>
            </a:r>
            <a:r>
              <a:rPr lang="nb-NO" sz="1700" b="1" dirty="0"/>
              <a:t>helsepersonell, lærere, politi </a:t>
            </a:r>
            <a:r>
              <a:rPr lang="nb-NO" dirty="0"/>
              <a:t>osv. </a:t>
            </a:r>
            <a:br>
              <a:rPr lang="nb-NO" dirty="0"/>
            </a:br>
            <a:r>
              <a:rPr lang="nb-NO" dirty="0"/>
              <a:t>Skaper muligheter for flere </a:t>
            </a:r>
            <a:r>
              <a:rPr lang="nb-NO" sz="1700" b="1" dirty="0"/>
              <a:t>ansatte i servicenæringer</a:t>
            </a:r>
            <a:endParaRPr lang="nb-NO" b="1" dirty="0"/>
          </a:p>
          <a:p>
            <a:r>
              <a:rPr lang="nb-NO" dirty="0"/>
              <a:t>Det er i gang store prosjekter for å mobilisere til regional utvikling, byutvikling og rekruttering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9077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CDC668-070F-4857-8FAB-DDF00959F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Verktøykasse </a:t>
            </a:r>
          </a:p>
        </p:txBody>
      </p:sp>
      <p:pic>
        <p:nvPicPr>
          <p:cNvPr id="5" name="Grafikk 4" descr="Verktøy kontur">
            <a:extLst>
              <a:ext uri="{FF2B5EF4-FFF2-40B4-BE49-F238E27FC236}">
                <a16:creationId xmlns:a16="http://schemas.microsoft.com/office/drawing/2014/main" id="{F259BFF8-6EAD-4A85-B623-811439DA4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39619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6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k 2" descr="Språk for ekstern læring kontur">
            <a:extLst>
              <a:ext uri="{FF2B5EF4-FFF2-40B4-BE49-F238E27FC236}">
                <a16:creationId xmlns:a16="http://schemas.microsoft.com/office/drawing/2014/main" id="{B4104569-2E8B-4E3A-A595-0FED9B3B0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2521" y="2255922"/>
            <a:ext cx="914400" cy="914400"/>
          </a:xfrm>
          <a:prstGeom prst="rect">
            <a:avLst/>
          </a:prstGeom>
        </p:spPr>
      </p:pic>
      <p:pic>
        <p:nvPicPr>
          <p:cNvPr id="5" name="Grafikk 4" descr="Polaroidbilder kontur">
            <a:extLst>
              <a:ext uri="{FF2B5EF4-FFF2-40B4-BE49-F238E27FC236}">
                <a16:creationId xmlns:a16="http://schemas.microsoft.com/office/drawing/2014/main" id="{7D8C7374-E62E-4391-A162-0D19208D9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2521" y="3362827"/>
            <a:ext cx="914400" cy="914400"/>
          </a:xfrm>
          <a:prstGeom prst="rect">
            <a:avLst/>
          </a:prstGeom>
        </p:spPr>
      </p:pic>
      <p:pic>
        <p:nvPicPr>
          <p:cNvPr id="7" name="Grafikk 6" descr="Videokamera kontur">
            <a:extLst>
              <a:ext uri="{FF2B5EF4-FFF2-40B4-BE49-F238E27FC236}">
                <a16:creationId xmlns:a16="http://schemas.microsoft.com/office/drawing/2014/main" id="{67169AEC-E2F3-4F18-A0A6-2B4F3CA098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0542" y="4469732"/>
            <a:ext cx="914400" cy="9144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421FAD44-E21C-4424-9EB6-9160B2B53A07}"/>
              </a:ext>
            </a:extLst>
          </p:cNvPr>
          <p:cNvSpPr txBox="1"/>
          <p:nvPr/>
        </p:nvSpPr>
        <p:spPr>
          <a:xfrm>
            <a:off x="2749216" y="2219828"/>
            <a:ext cx="578117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Nettsider</a:t>
            </a:r>
          </a:p>
          <a:p>
            <a:r>
              <a:rPr lang="nb-NO" sz="1400" dirty="0"/>
              <a:t>Kan oversettes til engelsk eks. hos </a:t>
            </a:r>
            <a:r>
              <a:rPr lang="nb-NO" sz="1400" b="1" dirty="0"/>
              <a:t>totaltekst</a:t>
            </a:r>
            <a:r>
              <a:rPr lang="nb-NO" sz="1400" dirty="0"/>
              <a:t> for 1,89 pr ord/ eller minimum 1000 kr. 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3366823-3923-4FD6-A96B-637D523F0FCE}"/>
              </a:ext>
            </a:extLst>
          </p:cNvPr>
          <p:cNvSpPr txBox="1"/>
          <p:nvPr/>
        </p:nvSpPr>
        <p:spPr>
          <a:xfrm>
            <a:off x="2749216" y="3496861"/>
            <a:ext cx="5781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Bildebanker</a:t>
            </a:r>
            <a:br>
              <a:rPr lang="nb-NO" dirty="0"/>
            </a:br>
            <a:r>
              <a:rPr lang="nb-NO" sz="1400" dirty="0">
                <a:hlinkClick r:id="rId8"/>
              </a:rPr>
              <a:t>www.flickr.com/photos/moindustripark</a:t>
            </a:r>
            <a:r>
              <a:rPr lang="nb-NO" sz="1400" dirty="0"/>
              <a:t> </a:t>
            </a:r>
            <a:br>
              <a:rPr lang="nb-NO" sz="1400" dirty="0"/>
            </a:br>
            <a:r>
              <a:rPr lang="nb-NO" sz="1400" dirty="0">
                <a:hlinkClick r:id="rId9"/>
              </a:rPr>
              <a:t>www.visithelgeland.imageshop.no</a:t>
            </a:r>
            <a:endParaRPr lang="nb-NO" sz="1400" dirty="0"/>
          </a:p>
          <a:p>
            <a:endParaRPr lang="nb-NO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12295A8-E605-4572-AD56-3D85C2D51B60}"/>
              </a:ext>
            </a:extLst>
          </p:cNvPr>
          <p:cNvSpPr txBox="1"/>
          <p:nvPr/>
        </p:nvSpPr>
        <p:spPr>
          <a:xfrm>
            <a:off x="2749215" y="4629835"/>
            <a:ext cx="57811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Videoer</a:t>
            </a:r>
            <a:br>
              <a:rPr lang="nb-NO" dirty="0"/>
            </a:br>
            <a:r>
              <a:rPr lang="nb-NO" sz="1400" dirty="0"/>
              <a:t>Rana utvikling @ youtube.com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6014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EA2CA06-5BA5-406A-8C95-EEE4F9E91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579" y="1936600"/>
            <a:ext cx="6630325" cy="415348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2E03688F-8AC7-43FB-B13F-7BB9024C9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32" y="74625"/>
            <a:ext cx="5964915" cy="352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47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3AF208D-24BD-F84B-B0EE-90E98002D9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183" y="5236982"/>
            <a:ext cx="9907346" cy="845819"/>
          </a:xfrm>
        </p:spPr>
        <p:txBody>
          <a:bodyPr/>
          <a:lstStyle/>
          <a:p>
            <a:r>
              <a:rPr lang="nb-NO" dirty="0"/>
              <a:t>Ønsker innspill</a:t>
            </a:r>
            <a:br>
              <a:rPr lang="nb-NO" dirty="0"/>
            </a:br>
            <a:r>
              <a:rPr lang="nb-NO" dirty="0"/>
              <a:t>Hva er viktig å fokusere på i et omdømmeprosjekt?</a:t>
            </a:r>
          </a:p>
        </p:txBody>
      </p:sp>
    </p:spTree>
    <p:extLst>
      <p:ext uri="{BB962C8B-B14F-4D97-AF65-F5344CB8AC3E}">
        <p14:creationId xmlns:p14="http://schemas.microsoft.com/office/powerpoint/2010/main" val="1221315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1D5E19C-B1F3-4013-931C-C605CCB95D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Iselin.breirem@ru.no</a:t>
            </a:r>
          </a:p>
        </p:txBody>
      </p:sp>
      <p:pic>
        <p:nvPicPr>
          <p:cNvPr id="7" name="Grafikk 6" descr="Konvolutt kontur">
            <a:extLst>
              <a:ext uri="{FF2B5EF4-FFF2-40B4-BE49-F238E27FC236}">
                <a16:creationId xmlns:a16="http://schemas.microsoft.com/office/drawing/2014/main" id="{EE63D622-76C8-457C-8DBC-13A0F8789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48560" y="291761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53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47F0F480ABA7A4F926FA0D6A72D1C60" ma:contentTypeVersion="13" ma:contentTypeDescription="Opprett et nytt dokument." ma:contentTypeScope="" ma:versionID="8300721d025469daf7a2ac88e6b13533">
  <xsd:schema xmlns:xsd="http://www.w3.org/2001/XMLSchema" xmlns:xs="http://www.w3.org/2001/XMLSchema" xmlns:p="http://schemas.microsoft.com/office/2006/metadata/properties" xmlns:ns2="23008c7e-1577-4010-bef9-b27650b7a270" xmlns:ns3="79786015-7518-457a-b751-ba92c4d54f50" targetNamespace="http://schemas.microsoft.com/office/2006/metadata/properties" ma:root="true" ma:fieldsID="a5c73bd93a00eed269436f5695b6b8ed" ns2:_="" ns3:_="">
    <xsd:import namespace="23008c7e-1577-4010-bef9-b27650b7a270"/>
    <xsd:import namespace="79786015-7518-457a-b751-ba92c4d54f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08c7e-1577-4010-bef9-b27650b7a2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786015-7518-457a-b751-ba92c4d54f5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8F440A5-C8BA-4CC0-8775-FB02701D6120}"/>
</file>

<file path=customXml/itemProps2.xml><?xml version="1.0" encoding="utf-8"?>
<ds:datastoreItem xmlns:ds="http://schemas.openxmlformats.org/officeDocument/2006/customXml" ds:itemID="{23FA4C8D-FC28-488A-9E65-26586EBB1528}"/>
</file>

<file path=customXml/itemProps3.xml><?xml version="1.0" encoding="utf-8"?>
<ds:datastoreItem xmlns:ds="http://schemas.openxmlformats.org/officeDocument/2006/customXml" ds:itemID="{6319D145-44B3-470C-8244-0A43A9F8A469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1132</Words>
  <Application>Microsoft Office PowerPoint</Application>
  <PresentationFormat>Widescreen</PresentationFormat>
  <Paragraphs>161</Paragraphs>
  <Slides>25</Slides>
  <Notes>9</Notes>
  <HiddenSlides>0</HiddenSlides>
  <MMClips>2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Roboto</vt:lpstr>
      <vt:lpstr>Times New Roman</vt:lpstr>
      <vt:lpstr>Office-tema</vt:lpstr>
      <vt:lpstr>Prosjekt Omdømme og attraktivitet</vt:lpstr>
      <vt:lpstr>Kort om meg</vt:lpstr>
      <vt:lpstr>PowerPoint-presentasjon</vt:lpstr>
      <vt:lpstr>PowerPoint-presentasjon</vt:lpstr>
      <vt:lpstr>Vekstmobilisering</vt:lpstr>
      <vt:lpstr>PowerPoint-presentasjon</vt:lpstr>
      <vt:lpstr>Optimisme og tilflytting</vt:lpstr>
      <vt:lpstr>Enorme ringvikrninger</vt:lpstr>
      <vt:lpstr>stedsbilde</vt:lpstr>
      <vt:lpstr>Ordsky 2030</vt:lpstr>
      <vt:lpstr>PowerPoint-presentasjon</vt:lpstr>
      <vt:lpstr>Fremtidens stedsbilde</vt:lpstr>
      <vt:lpstr>Å maksimere muligheter</vt:lpstr>
      <vt:lpstr>PowerPoint-presentasjon</vt:lpstr>
      <vt:lpstr>PowerPoint-presentasjon</vt:lpstr>
      <vt:lpstr>PowerPoint-presentasjon</vt:lpstr>
      <vt:lpstr>Omdømme og attraktivitet</vt:lpstr>
      <vt:lpstr>Satsningsområder (d.d) </vt:lpstr>
      <vt:lpstr>Kort om meg</vt:lpstr>
      <vt:lpstr>Hvordan jobbe med omdømme?</vt:lpstr>
      <vt:lpstr>PowerPoint-presentasjon</vt:lpstr>
      <vt:lpstr>PowerPoint-presentasjon</vt:lpstr>
      <vt:lpstr>PowerPoint-presentasjon</vt:lpstr>
      <vt:lpstr>Ønsker innspill Hva er viktig å fokusere på i et omdømmeprosjekt?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 Omdømme og attraktivitet</dc:title>
  <dc:creator>Iselin Breirem</dc:creator>
  <cp:lastModifiedBy>Iselin Breirem</cp:lastModifiedBy>
  <cp:revision>1</cp:revision>
  <dcterms:created xsi:type="dcterms:W3CDTF">2022-02-25T12:38:19Z</dcterms:created>
  <dcterms:modified xsi:type="dcterms:W3CDTF">2022-02-25T12:40:35Z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0x010100C47F0F480ABA7A4F926FA0D6A72D1C60</vt:lpwstr>
  </property>
</Properties>
</file>